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57" r:id="rId3"/>
    <p:sldId id="263" r:id="rId4"/>
    <p:sldId id="264" r:id="rId5"/>
    <p:sldId id="266" r:id="rId6"/>
    <p:sldId id="258" r:id="rId7"/>
    <p:sldId id="268" r:id="rId8"/>
    <p:sldId id="269" r:id="rId9"/>
    <p:sldId id="272" r:id="rId10"/>
    <p:sldId id="273" r:id="rId11"/>
    <p:sldId id="274" r:id="rId12"/>
    <p:sldId id="260" r:id="rId13"/>
    <p:sldId id="270" r:id="rId14"/>
    <p:sldId id="27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BFBFBF"/>
    <a:srgbClr val="9B9B9B"/>
    <a:srgbClr val="009000"/>
    <a:srgbClr val="00903A"/>
    <a:srgbClr val="007F4D"/>
    <a:srgbClr val="00904D"/>
    <a:srgbClr val="00BD4D"/>
    <a:srgbClr val="00F14D"/>
    <a:srgbClr val="498039"/>
    <a:srgbClr val="4280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04" autoAdjust="0"/>
  </p:normalViewPr>
  <p:slideViewPr>
    <p:cSldViewPr snapToGrid="0" snapToObjects="1">
      <p:cViewPr varScale="1">
        <p:scale>
          <a:sx n="93" d="100"/>
          <a:sy n="93" d="100"/>
        </p:scale>
        <p:origin x="-198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myhodge:Documents:Data%20Services:Presentations:SERG_Retreat_2013:SERG_Retreat_Charts_v1.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229357895626966"/>
          <c:y val="0.0637831357929826"/>
          <c:w val="0.964921733609993"/>
          <c:h val="0.936216864207017"/>
        </c:manualLayout>
      </c:layout>
      <c:bubbleChart>
        <c:varyColors val="0"/>
        <c:ser>
          <c:idx val="0"/>
          <c:order val="0"/>
          <c:spPr>
            <a:gradFill flip="none" rotWithShape="1">
              <a:gsLst>
                <a:gs pos="0">
                  <a:srgbClr val="A42124"/>
                </a:gs>
                <a:gs pos="100000">
                  <a:srgbClr val="D34446"/>
                </a:gs>
              </a:gsLst>
              <a:lin ang="16200000" scaled="0"/>
              <a:tileRect/>
            </a:gradFill>
            <a:ln>
              <a:noFill/>
            </a:ln>
            <a:effectLst>
              <a:outerShdw blurRad="40005" dist="22987" dir="5400000" algn="tl" rotWithShape="0">
                <a:srgbClr val="000000">
                  <a:alpha val="35000"/>
                </a:srgbClr>
              </a:outerShdw>
            </a:effectLst>
          </c:spPr>
          <c:invertIfNegative val="0"/>
          <c:xVal>
            <c:numRef>
              <c:f>Sheet1!$B$1:$B$5</c:f>
              <c:numCache>
                <c:formatCode>General</c:formatCode>
                <c:ptCount val="5"/>
                <c:pt idx="0">
                  <c:v>3.0</c:v>
                </c:pt>
                <c:pt idx="1">
                  <c:v>1.5</c:v>
                </c:pt>
                <c:pt idx="2">
                  <c:v>4.5</c:v>
                </c:pt>
                <c:pt idx="3">
                  <c:v>2.0</c:v>
                </c:pt>
                <c:pt idx="4">
                  <c:v>4.0</c:v>
                </c:pt>
              </c:numCache>
            </c:numRef>
          </c:xVal>
          <c:yVal>
            <c:numRef>
              <c:f>Sheet1!$C$1:$C$5</c:f>
              <c:numCache>
                <c:formatCode>General</c:formatCode>
                <c:ptCount val="5"/>
                <c:pt idx="0">
                  <c:v>9.0</c:v>
                </c:pt>
                <c:pt idx="1">
                  <c:v>6.0</c:v>
                </c:pt>
                <c:pt idx="2">
                  <c:v>6.0</c:v>
                </c:pt>
                <c:pt idx="3">
                  <c:v>8.0</c:v>
                </c:pt>
                <c:pt idx="4">
                  <c:v>8.0</c:v>
                </c:pt>
              </c:numCache>
            </c:numRef>
          </c:yVal>
          <c:bubbleSize>
            <c:numRef>
              <c:f>Sheet1!$D$1:$D$5</c:f>
              <c:numCache>
                <c:formatCode>General</c:formatCode>
                <c:ptCount val="5"/>
                <c:pt idx="0">
                  <c:v>8.0</c:v>
                </c:pt>
                <c:pt idx="1">
                  <c:v>2.0</c:v>
                </c:pt>
                <c:pt idx="2">
                  <c:v>2.0</c:v>
                </c:pt>
                <c:pt idx="3">
                  <c:v>4.0</c:v>
                </c:pt>
                <c:pt idx="4">
                  <c:v>4.0</c:v>
                </c:pt>
              </c:numCache>
            </c:numRef>
          </c:bubbleSize>
          <c:bubble3D val="0"/>
        </c:ser>
        <c:dLbls>
          <c:showLegendKey val="0"/>
          <c:showVal val="0"/>
          <c:showCatName val="0"/>
          <c:showSerName val="0"/>
          <c:showPercent val="0"/>
          <c:showBubbleSize val="0"/>
        </c:dLbls>
        <c:bubbleScale val="150"/>
        <c:showNegBubbles val="0"/>
        <c:axId val="-2113156040"/>
        <c:axId val="-2113152824"/>
      </c:bubbleChart>
      <c:valAx>
        <c:axId val="-2113156040"/>
        <c:scaling>
          <c:orientation val="minMax"/>
        </c:scaling>
        <c:delete val="0"/>
        <c:axPos val="b"/>
        <c:numFmt formatCode="General" sourceLinked="1"/>
        <c:majorTickMark val="none"/>
        <c:minorTickMark val="none"/>
        <c:tickLblPos val="none"/>
        <c:spPr>
          <a:ln>
            <a:noFill/>
          </a:ln>
        </c:spPr>
        <c:crossAx val="-2113152824"/>
        <c:crosses val="autoZero"/>
        <c:crossBetween val="midCat"/>
      </c:valAx>
      <c:valAx>
        <c:axId val="-2113152824"/>
        <c:scaling>
          <c:orientation val="minMax"/>
        </c:scaling>
        <c:delete val="0"/>
        <c:axPos val="l"/>
        <c:majorGridlines>
          <c:spPr>
            <a:ln>
              <a:noFill/>
            </a:ln>
          </c:spPr>
        </c:majorGridlines>
        <c:numFmt formatCode="General" sourceLinked="1"/>
        <c:majorTickMark val="none"/>
        <c:minorTickMark val="none"/>
        <c:tickLblPos val="none"/>
        <c:spPr>
          <a:ln>
            <a:noFill/>
          </a:ln>
        </c:spPr>
        <c:crossAx val="-2113156040"/>
        <c:crosses val="autoZero"/>
        <c:crossBetween val="midCat"/>
      </c:valAx>
    </c:plotArea>
    <c:plotVisOnly val="1"/>
    <c:dispBlanksAs val="gap"/>
    <c:showDLblsOverMax val="0"/>
  </c:chart>
  <c:spPr>
    <a:noFill/>
    <a:ln>
      <a:noFill/>
    </a:ln>
  </c:sp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0.42159</cdr:x>
      <cdr:y>0.65353</cdr:y>
    </cdr:from>
    <cdr:to>
      <cdr:x>0.5981</cdr:x>
      <cdr:y>0.9009</cdr:y>
    </cdr:to>
    <cdr:sp macro="" textlink="">
      <cdr:nvSpPr>
        <cdr:cNvPr id="3" name="Rounded Rectangle 2"/>
        <cdr:cNvSpPr/>
      </cdr:nvSpPr>
      <cdr:spPr>
        <a:xfrm xmlns:a="http://schemas.openxmlformats.org/drawingml/2006/main">
          <a:off x="3968496" y="3383280"/>
          <a:ext cx="1661583" cy="1280584"/>
        </a:xfrm>
        <a:prstGeom xmlns:a="http://schemas.openxmlformats.org/drawingml/2006/main" prst="roundRect">
          <a:avLst/>
        </a:prstGeom>
        <a:gradFill xmlns:a="http://schemas.openxmlformats.org/drawingml/2006/main" flip="none" rotWithShape="1">
          <a:gsLst>
            <a:gs pos="0">
              <a:srgbClr val="A42124"/>
            </a:gs>
            <a:gs pos="100000">
              <a:srgbClr val="D34446"/>
            </a:gs>
          </a:gsLst>
          <a:lin ang="5400000" scaled="0"/>
          <a:tileRect/>
        </a:gradFill>
        <a:ln xmlns:a="http://schemas.openxmlformats.org/drawingml/2006/main">
          <a:noFill/>
        </a:ln>
        <a:effectLst xmlns:a="http://schemas.openxmlformats.org/drawingml/2006/main">
          <a:outerShdw blurRad="40005" dist="22987" dir="16200000" algn="tl" rotWithShape="0">
            <a:srgbClr val="000000">
              <a:alpha val="35000"/>
            </a:srgb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0.43519</cdr:x>
      <cdr:y>0.65935</cdr:y>
    </cdr:from>
    <cdr:to>
      <cdr:x>0.59391</cdr:x>
      <cdr:y>0.88761</cdr:y>
    </cdr:to>
    <cdr:sp macro="" textlink="">
      <cdr:nvSpPr>
        <cdr:cNvPr id="4" name="TextBox 3"/>
        <cdr:cNvSpPr txBox="1"/>
      </cdr:nvSpPr>
      <cdr:spPr>
        <a:xfrm xmlns:a="http://schemas.openxmlformats.org/drawingml/2006/main">
          <a:off x="4096512" y="3413408"/>
          <a:ext cx="1494085" cy="1181654"/>
        </a:xfrm>
        <a:prstGeom xmlns:a="http://schemas.openxmlformats.org/drawingml/2006/main" prst="rect">
          <a:avLst/>
        </a:prstGeom>
      </cdr:spPr>
      <cdr:txBody>
        <a:bodyPr xmlns:a="http://schemas.openxmlformats.org/drawingml/2006/main" vertOverflow="clip" wrap="square" rtlCol="0" anchor="t" anchorCtr="1"/>
        <a:lstStyle xmlns:a="http://schemas.openxmlformats.org/drawingml/2006/main"/>
        <a:p xmlns:a="http://schemas.openxmlformats.org/drawingml/2006/main">
          <a:r>
            <a:rPr lang="en-US" sz="6000" b="1" dirty="0" smtClean="0">
              <a:solidFill>
                <a:schemeClr val="bg1"/>
              </a:solidFill>
            </a:rPr>
            <a:t>SDR</a:t>
          </a:r>
          <a:endParaRPr lang="en-US" sz="6000" b="1"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C690E6-3C4B-1548-8A50-B9FDD8150404}" type="datetimeFigureOut">
              <a:rPr lang="en-US" smtClean="0"/>
              <a:t>8/6/13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9E3D24-12E7-534C-A368-FBB7A5BB53EE}" type="slidenum">
              <a:rPr lang="en-US" smtClean="0"/>
              <a:t>‹#›</a:t>
            </a:fld>
            <a:endParaRPr lang="en-US" dirty="0"/>
          </a:p>
        </p:txBody>
      </p:sp>
    </p:spTree>
    <p:extLst>
      <p:ext uri="{BB962C8B-B14F-4D97-AF65-F5344CB8AC3E}">
        <p14:creationId xmlns:p14="http://schemas.microsoft.com/office/powerpoint/2010/main" val="4103440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E6A9A-E009-F04F-B513-C6F2476D5D8F}" type="datetimeFigureOut">
              <a:rPr lang="en-US" smtClean="0"/>
              <a:t>8/7/13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C59C8-2465-264C-AA28-13AED90613AD}" type="slidenum">
              <a:rPr lang="en-US" smtClean="0"/>
              <a:t>‹#›</a:t>
            </a:fld>
            <a:endParaRPr lang="en-US" dirty="0"/>
          </a:p>
        </p:txBody>
      </p:sp>
    </p:spTree>
    <p:extLst>
      <p:ext uri="{BB962C8B-B14F-4D97-AF65-F5344CB8AC3E}">
        <p14:creationId xmlns:p14="http://schemas.microsoft.com/office/powerpoint/2010/main" val="14382255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C59C8-2465-264C-AA28-13AED90613AD}" type="slidenum">
              <a:rPr lang="en-US" smtClean="0"/>
              <a:t>2</a:t>
            </a:fld>
            <a:endParaRPr lang="en-US" dirty="0"/>
          </a:p>
        </p:txBody>
      </p:sp>
    </p:spTree>
    <p:extLst>
      <p:ext uri="{BB962C8B-B14F-4D97-AF65-F5344CB8AC3E}">
        <p14:creationId xmlns:p14="http://schemas.microsoft.com/office/powerpoint/2010/main" val="290287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a:t>
            </a:r>
            <a:r>
              <a:rPr lang="en-US" baseline="0" dirty="0" smtClean="0"/>
              <a:t> the biggest questions still are</a:t>
            </a:r>
          </a:p>
          <a:p>
            <a:r>
              <a:rPr lang="en-US" baseline="0" dirty="0" smtClean="0"/>
              <a:t>This is where we see the best fit for libraries, including SUL, in the future</a:t>
            </a:r>
          </a:p>
          <a:p>
            <a:r>
              <a:rPr lang="en-US" baseline="0" dirty="0" smtClean="0"/>
              <a:t>This fits how we are already positioning ourselves, particularly with respect to the SDR</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Work with the faculty to define pockets of where there</a:t>
            </a:r>
            <a:r>
              <a:rPr lang="en-US" baseline="0" dirty="0" smtClean="0"/>
              <a:t> are</a:t>
            </a:r>
            <a:r>
              <a:rPr lang="en-US" dirty="0" smtClean="0"/>
              <a:t> data that would be really useful to have aggregated all together but currently are not and developing the system for that and the metadata standards, etc.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working on a system like this now – the </a:t>
            </a:r>
            <a:r>
              <a:rPr lang="en-US" baseline="0" dirty="0" err="1" smtClean="0"/>
              <a:t>geoportal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8C59C8-2465-264C-AA28-13AED90613AD}" type="slidenum">
              <a:rPr lang="en-US" smtClean="0"/>
              <a:t>5</a:t>
            </a:fld>
            <a:endParaRPr lang="en-US" dirty="0"/>
          </a:p>
        </p:txBody>
      </p:sp>
    </p:spTree>
    <p:extLst>
      <p:ext uri="{BB962C8B-B14F-4D97-AF65-F5344CB8AC3E}">
        <p14:creationId xmlns:p14="http://schemas.microsoft.com/office/powerpoint/2010/main" val="1833990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here I want to step back for a few minutes an d recap my 13 months so</a:t>
            </a:r>
            <a:r>
              <a:rPr lang="en-US" baseline="0" dirty="0" smtClean="0"/>
              <a:t> far at SUL, and then I’ll circle back around to where I see the future in more detailed terms.</a:t>
            </a:r>
            <a:endParaRPr lang="en-US" dirty="0"/>
          </a:p>
        </p:txBody>
      </p:sp>
      <p:sp>
        <p:nvSpPr>
          <p:cNvPr id="4" name="Slide Number Placeholder 3"/>
          <p:cNvSpPr>
            <a:spLocks noGrp="1"/>
          </p:cNvSpPr>
          <p:nvPr>
            <p:ph type="sldNum" sz="quarter" idx="10"/>
          </p:nvPr>
        </p:nvSpPr>
        <p:spPr/>
        <p:txBody>
          <a:bodyPr/>
          <a:lstStyle/>
          <a:p>
            <a:fld id="{6C8C59C8-2465-264C-AA28-13AED90613AD}" type="slidenum">
              <a:rPr lang="en-US" smtClean="0"/>
              <a:t>6</a:t>
            </a:fld>
            <a:endParaRPr lang="en-US" dirty="0"/>
          </a:p>
        </p:txBody>
      </p:sp>
    </p:spTree>
    <p:extLst>
      <p:ext uri="{BB962C8B-B14F-4D97-AF65-F5344CB8AC3E}">
        <p14:creationId xmlns:p14="http://schemas.microsoft.com/office/powerpoint/2010/main" val="1702838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Ads &amp; Newsletter &gt; easy to measure responses on some level, responses to call for software testers</a:t>
            </a:r>
          </a:p>
          <a:p>
            <a:endParaRPr lang="en-US" baseline="0" dirty="0" smtClean="0"/>
          </a:p>
          <a:p>
            <a:r>
              <a:rPr lang="en-US" dirty="0" smtClean="0"/>
              <a:t>About the</a:t>
            </a:r>
            <a:r>
              <a:rPr lang="en-US" baseline="0" dirty="0" smtClean="0"/>
              <a:t> SDR Deposit of the week blog posts: staff awareness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Paraphrasing Joseph Makokha: "Keep doing those posts because unless you are invested in a project, how do you know what else is going on around here? When you get the email announcing the post, you are reminded that this is possible. It is useful not only as a content producer, but also as a way of discovering someone else's new content. It makes me say 'wow.'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Paraphrasing Elijah Meeks: "I get the tweets about the release of the week, and I say to myself, 'I want to be one of those'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6C8C59C8-2465-264C-AA28-13AED90613AD}" type="slidenum">
              <a:rPr lang="en-US" smtClean="0"/>
              <a:t>7</a:t>
            </a:fld>
            <a:endParaRPr lang="en-US" dirty="0"/>
          </a:p>
        </p:txBody>
      </p:sp>
    </p:spTree>
    <p:extLst>
      <p:ext uri="{BB962C8B-B14F-4D97-AF65-F5344CB8AC3E}">
        <p14:creationId xmlns:p14="http://schemas.microsoft.com/office/powerpoint/2010/main" val="893987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Staff Examples:</a:t>
            </a:r>
          </a:p>
          <a:p>
            <a:r>
              <a:rPr lang="en-US" dirty="0" smtClean="0"/>
              <a:t>Mimi @ reception with Tino of FSI</a:t>
            </a:r>
          </a:p>
          <a:p>
            <a:r>
              <a:rPr lang="en-US" dirty="0" smtClean="0"/>
              <a:t>Kim over cookies</a:t>
            </a:r>
            <a:r>
              <a:rPr lang="en-US" baseline="0" dirty="0" smtClean="0"/>
              <a:t> with Simon</a:t>
            </a:r>
          </a:p>
          <a:p>
            <a:r>
              <a:rPr lang="en-US" baseline="0" dirty="0" smtClean="0"/>
              <a:t>John Sack in mtg. with Michael Osborne</a:t>
            </a:r>
          </a:p>
          <a:p>
            <a:r>
              <a:rPr lang="en-US" baseline="0" dirty="0" smtClean="0"/>
              <a:t>Julie and I contacted Richard White @ Railroaded, and ended up with Slave Markets in Rio</a:t>
            </a:r>
          </a:p>
          <a:p>
            <a:r>
              <a:rPr lang="en-US" baseline="0" dirty="0" smtClean="0"/>
              <a:t>Peter’s wife</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6C8C59C8-2465-264C-AA28-13AED90613AD}" type="slidenum">
              <a:rPr lang="en-US" smtClean="0"/>
              <a:t>12</a:t>
            </a:fld>
            <a:endParaRPr lang="en-US" dirty="0"/>
          </a:p>
        </p:txBody>
      </p:sp>
    </p:spTree>
    <p:extLst>
      <p:ext uri="{BB962C8B-B14F-4D97-AF65-F5344CB8AC3E}">
        <p14:creationId xmlns:p14="http://schemas.microsoft.com/office/powerpoint/2010/main" val="287530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4AA3AAB-E856-A14E-9C1F-A7D2E11DFF22}" type="datetimeFigureOut">
              <a:rPr lang="en-US" smtClean="0"/>
              <a:t>8/6/13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392027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A3AAB-E856-A14E-9C1F-A7D2E11DFF22}" type="datetimeFigureOut">
              <a:rPr lang="en-US" smtClean="0"/>
              <a:t>8/6/13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121560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A3AAB-E856-A14E-9C1F-A7D2E11DFF22}" type="datetimeFigureOut">
              <a:rPr lang="en-US" smtClean="0"/>
              <a:t>8/6/13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41521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AA3AAB-E856-A14E-9C1F-A7D2E11DFF22}" type="datetimeFigureOut">
              <a:rPr lang="en-US" smtClean="0"/>
              <a:t>8/6/13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260988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AA3AAB-E856-A14E-9C1F-A7D2E11DFF22}" type="datetimeFigureOut">
              <a:rPr lang="en-US" smtClean="0"/>
              <a:t>8/6/13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4131415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4AA3AAB-E856-A14E-9C1F-A7D2E11DFF22}" type="datetimeFigureOut">
              <a:rPr lang="en-US" smtClean="0"/>
              <a:t>8/6/13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1281009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4AA3AAB-E856-A14E-9C1F-A7D2E11DFF22}" type="datetimeFigureOut">
              <a:rPr lang="en-US" smtClean="0"/>
              <a:t>8/6/13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3733588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4AA3AAB-E856-A14E-9C1F-A7D2E11DFF22}" type="datetimeFigureOut">
              <a:rPr lang="en-US" smtClean="0"/>
              <a:t>8/6/13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4038106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AA3AAB-E856-A14E-9C1F-A7D2E11DFF22}" type="datetimeFigureOut">
              <a:rPr lang="en-US" smtClean="0"/>
              <a:t>8/6/13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122074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AA3AAB-E856-A14E-9C1F-A7D2E11DFF22}" type="datetimeFigureOut">
              <a:rPr lang="en-US" smtClean="0"/>
              <a:t>8/6/13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2855083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AA3AAB-E856-A14E-9C1F-A7D2E11DFF22}" type="datetimeFigureOut">
              <a:rPr lang="en-US" smtClean="0"/>
              <a:t>8/6/13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3D91E55-05E7-2C46-BD1F-6249C7A5548A}" type="slidenum">
              <a:rPr lang="en-US" smtClean="0"/>
              <a:t>‹#›</a:t>
            </a:fld>
            <a:endParaRPr lang="en-US" dirty="0"/>
          </a:p>
        </p:txBody>
      </p:sp>
    </p:spTree>
    <p:extLst>
      <p:ext uri="{BB962C8B-B14F-4D97-AF65-F5344CB8AC3E}">
        <p14:creationId xmlns:p14="http://schemas.microsoft.com/office/powerpoint/2010/main" val="41068106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AA3AAB-E856-A14E-9C1F-A7D2E11DFF22}" type="datetimeFigureOut">
              <a:rPr lang="en-US" smtClean="0"/>
              <a:t>8/6/13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91E55-05E7-2C46-BD1F-6249C7A5548A}" type="slidenum">
              <a:rPr lang="en-US" smtClean="0"/>
              <a:t>‹#›</a:t>
            </a:fld>
            <a:endParaRPr lang="en-US" dirty="0"/>
          </a:p>
        </p:txBody>
      </p:sp>
    </p:spTree>
    <p:extLst>
      <p:ext uri="{BB962C8B-B14F-4D97-AF65-F5344CB8AC3E}">
        <p14:creationId xmlns:p14="http://schemas.microsoft.com/office/powerpoint/2010/main" val="690743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261712299_e04cc7b764_o.jpg"/>
          <p:cNvPicPr>
            <a:picLocks noChangeAspect="1"/>
          </p:cNvPicPr>
          <p:nvPr/>
        </p:nvPicPr>
        <p:blipFill>
          <a:blip r:embed="rId2">
            <a:alphaModFix amt="32000"/>
            <a:extLst>
              <a:ext uri="{28A0092B-C50C-407E-A947-70E740481C1C}">
                <a14:useLocalDpi xmlns:a14="http://schemas.microsoft.com/office/drawing/2010/main" val="0"/>
              </a:ext>
            </a:extLst>
          </a:blip>
          <a:stretch>
            <a:fillRect/>
          </a:stretch>
        </p:blipFill>
        <p:spPr>
          <a:xfrm>
            <a:off x="-615825" y="-3512"/>
            <a:ext cx="10375650" cy="6872184"/>
          </a:xfrm>
          <a:prstGeom prst="rect">
            <a:avLst/>
          </a:prstGeom>
        </p:spPr>
      </p:pic>
      <p:sp>
        <p:nvSpPr>
          <p:cNvPr id="2" name="Title 1"/>
          <p:cNvSpPr>
            <a:spLocks noGrp="1"/>
          </p:cNvSpPr>
          <p:nvPr>
            <p:ph type="ctrTitle"/>
          </p:nvPr>
        </p:nvSpPr>
        <p:spPr/>
        <p:txBody>
          <a:bodyPr/>
          <a:lstStyle/>
          <a:p>
            <a:r>
              <a:rPr lang="en-US" dirty="0" smtClean="0">
                <a:solidFill>
                  <a:schemeClr val="accent1"/>
                </a:solidFill>
              </a:rPr>
              <a:t>Data Services</a:t>
            </a:r>
            <a:endParaRPr lang="en-US" dirty="0">
              <a:solidFill>
                <a:schemeClr val="accent1"/>
              </a:solidFill>
            </a:endParaRPr>
          </a:p>
        </p:txBody>
      </p:sp>
      <p:sp>
        <p:nvSpPr>
          <p:cNvPr id="3" name="Subtitle 2"/>
          <p:cNvSpPr>
            <a:spLocks noGrp="1"/>
          </p:cNvSpPr>
          <p:nvPr>
            <p:ph type="subTitle" idx="1"/>
          </p:nvPr>
        </p:nvSpPr>
        <p:spPr/>
        <p:txBody>
          <a:bodyPr/>
          <a:lstStyle/>
          <a:p>
            <a:r>
              <a:rPr lang="en-US" dirty="0" smtClean="0">
                <a:solidFill>
                  <a:schemeClr val="tx1"/>
                </a:solidFill>
              </a:rPr>
              <a:t>Amy Hodge</a:t>
            </a:r>
          </a:p>
          <a:p>
            <a:r>
              <a:rPr lang="en-US" dirty="0" smtClean="0">
                <a:solidFill>
                  <a:schemeClr val="tx1"/>
                </a:solidFill>
              </a:rPr>
              <a:t>SERG Retreat, Aug. 9, 2013</a:t>
            </a:r>
            <a:endParaRPr lang="en-US" dirty="0">
              <a:solidFill>
                <a:schemeClr val="tx1"/>
              </a:solidFill>
            </a:endParaRPr>
          </a:p>
        </p:txBody>
      </p:sp>
    </p:spTree>
    <p:extLst>
      <p:ext uri="{BB962C8B-B14F-4D97-AF65-F5344CB8AC3E}">
        <p14:creationId xmlns:p14="http://schemas.microsoft.com/office/powerpoint/2010/main" val="24289533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42124"/>
                </a:solidFill>
              </a:rPr>
              <a:t>Approaches to Data</a:t>
            </a:r>
            <a:endParaRPr lang="en-US" dirty="0">
              <a:solidFill>
                <a:srgbClr val="A42124"/>
              </a:solidFill>
            </a:endParaRPr>
          </a:p>
        </p:txBody>
      </p:sp>
      <p:grpSp>
        <p:nvGrpSpPr>
          <p:cNvPr id="24" name="Group 23"/>
          <p:cNvGrpSpPr/>
          <p:nvPr/>
        </p:nvGrpSpPr>
        <p:grpSpPr>
          <a:xfrm>
            <a:off x="458204" y="1600200"/>
            <a:ext cx="2611933" cy="4525963"/>
            <a:chOff x="458204" y="1600200"/>
            <a:chExt cx="2611933" cy="4525963"/>
          </a:xfrm>
        </p:grpSpPr>
        <p:sp>
          <p:nvSpPr>
            <p:cNvPr id="7" name="Freeform 6"/>
            <p:cNvSpPr/>
            <p:nvPr/>
          </p:nvSpPr>
          <p:spPr>
            <a:xfrm>
              <a:off x="458204" y="1600200"/>
              <a:ext cx="2611933" cy="4525963"/>
            </a:xfrm>
            <a:custGeom>
              <a:avLst/>
              <a:gdLst>
                <a:gd name="connsiteX0" fmla="*/ 0 w 2611933"/>
                <a:gd name="connsiteY0" fmla="*/ 261193 h 4525963"/>
                <a:gd name="connsiteX1" fmla="*/ 261193 w 2611933"/>
                <a:gd name="connsiteY1" fmla="*/ 0 h 4525963"/>
                <a:gd name="connsiteX2" fmla="*/ 2350740 w 2611933"/>
                <a:gd name="connsiteY2" fmla="*/ 0 h 4525963"/>
                <a:gd name="connsiteX3" fmla="*/ 2611933 w 2611933"/>
                <a:gd name="connsiteY3" fmla="*/ 261193 h 4525963"/>
                <a:gd name="connsiteX4" fmla="*/ 2611933 w 2611933"/>
                <a:gd name="connsiteY4" fmla="*/ 4264770 h 4525963"/>
                <a:gd name="connsiteX5" fmla="*/ 2350740 w 2611933"/>
                <a:gd name="connsiteY5" fmla="*/ 4525963 h 4525963"/>
                <a:gd name="connsiteX6" fmla="*/ 261193 w 2611933"/>
                <a:gd name="connsiteY6" fmla="*/ 4525963 h 4525963"/>
                <a:gd name="connsiteX7" fmla="*/ 0 w 2611933"/>
                <a:gd name="connsiteY7" fmla="*/ 4264770 h 4525963"/>
                <a:gd name="connsiteX8" fmla="*/ 0 w 2611933"/>
                <a:gd name="connsiteY8" fmla="*/ 261193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525963">
                  <a:moveTo>
                    <a:pt x="0" y="261193"/>
                  </a:moveTo>
                  <a:cubicBezTo>
                    <a:pt x="0" y="116940"/>
                    <a:pt x="116940" y="0"/>
                    <a:pt x="261193" y="0"/>
                  </a:cubicBezTo>
                  <a:lnTo>
                    <a:pt x="2350740" y="0"/>
                  </a:lnTo>
                  <a:cubicBezTo>
                    <a:pt x="2494993" y="0"/>
                    <a:pt x="2611933" y="116940"/>
                    <a:pt x="2611933" y="261193"/>
                  </a:cubicBezTo>
                  <a:lnTo>
                    <a:pt x="2611933" y="4264770"/>
                  </a:lnTo>
                  <a:cubicBezTo>
                    <a:pt x="2611933" y="4409023"/>
                    <a:pt x="2494993" y="4525963"/>
                    <a:pt x="2350740" y="4525963"/>
                  </a:cubicBezTo>
                  <a:lnTo>
                    <a:pt x="261193" y="4525963"/>
                  </a:lnTo>
                  <a:cubicBezTo>
                    <a:pt x="116940" y="4525963"/>
                    <a:pt x="0" y="4409023"/>
                    <a:pt x="0" y="4264770"/>
                  </a:cubicBezTo>
                  <a:lnTo>
                    <a:pt x="0" y="261193"/>
                  </a:lnTo>
                  <a:close/>
                </a:path>
              </a:pathLst>
            </a:custGeom>
            <a:solidFill>
              <a:srgbClr val="BFBFBF"/>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3312955" numCol="1" spcCol="1270" anchor="ctr" anchorCtr="0">
              <a:noAutofit/>
            </a:bodyPr>
            <a:lstStyle/>
            <a:p>
              <a:pPr lvl="0" algn="ctr" defTabSz="1689100">
                <a:lnSpc>
                  <a:spcPct val="90000"/>
                </a:lnSpc>
                <a:spcBef>
                  <a:spcPct val="0"/>
                </a:spcBef>
                <a:spcAft>
                  <a:spcPct val="35000"/>
                </a:spcAft>
              </a:pPr>
              <a:r>
                <a:rPr lang="en-US" sz="3800" kern="1200" dirty="0" smtClean="0"/>
                <a:t>Self-deposit</a:t>
              </a:r>
              <a:endParaRPr lang="en-US" sz="3800" kern="1200" dirty="0"/>
            </a:p>
          </p:txBody>
        </p:sp>
        <p:sp>
          <p:nvSpPr>
            <p:cNvPr id="8" name="Freeform 7"/>
            <p:cNvSpPr/>
            <p:nvPr/>
          </p:nvSpPr>
          <p:spPr>
            <a:xfrm>
              <a:off x="719397" y="2958099"/>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individual data</a:t>
              </a:r>
              <a:endParaRPr lang="en-US" sz="1700" kern="1200" dirty="0"/>
            </a:p>
          </p:txBody>
        </p:sp>
        <p:sp>
          <p:nvSpPr>
            <p:cNvPr id="9" name="Freeform 8"/>
            <p:cNvSpPr/>
            <p:nvPr/>
          </p:nvSpPr>
          <p:spPr>
            <a:xfrm>
              <a:off x="719397" y="3718872"/>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no metadata requirements</a:t>
              </a:r>
              <a:endParaRPr lang="en-US" sz="1700" kern="1200" dirty="0"/>
            </a:p>
          </p:txBody>
        </p:sp>
        <p:sp>
          <p:nvSpPr>
            <p:cNvPr id="10" name="Freeform 9"/>
            <p:cNvSpPr/>
            <p:nvPr/>
          </p:nvSpPr>
          <p:spPr>
            <a:xfrm>
              <a:off x="719397" y="4479645"/>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SearchWorks</a:t>
              </a:r>
              <a:br>
                <a:rPr lang="en-US" sz="1700" kern="1200" dirty="0" smtClean="0"/>
              </a:br>
              <a:r>
                <a:rPr lang="en-US" sz="1700" kern="1200" dirty="0" smtClean="0"/>
                <a:t>&amp; direct links</a:t>
              </a:r>
              <a:endParaRPr lang="en-US" sz="1700" kern="1200" dirty="0"/>
            </a:p>
          </p:txBody>
        </p:sp>
        <p:sp>
          <p:nvSpPr>
            <p:cNvPr id="11" name="Freeform 10"/>
            <p:cNvSpPr/>
            <p:nvPr/>
          </p:nvSpPr>
          <p:spPr>
            <a:xfrm>
              <a:off x="719397" y="5240417"/>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minimal SUL labor</a:t>
              </a:r>
              <a:endParaRPr lang="en-US" sz="1700" kern="1200" dirty="0"/>
            </a:p>
          </p:txBody>
        </p:sp>
      </p:grpSp>
      <p:grpSp>
        <p:nvGrpSpPr>
          <p:cNvPr id="22" name="Group 21"/>
          <p:cNvGrpSpPr/>
          <p:nvPr/>
        </p:nvGrpSpPr>
        <p:grpSpPr>
          <a:xfrm>
            <a:off x="3266033" y="1600200"/>
            <a:ext cx="2611933" cy="4525963"/>
            <a:chOff x="3266033" y="1600200"/>
            <a:chExt cx="2611933" cy="4525963"/>
          </a:xfrm>
        </p:grpSpPr>
        <p:sp>
          <p:nvSpPr>
            <p:cNvPr id="12" name="Freeform 11"/>
            <p:cNvSpPr/>
            <p:nvPr/>
          </p:nvSpPr>
          <p:spPr>
            <a:xfrm>
              <a:off x="3266033" y="1600200"/>
              <a:ext cx="2611933" cy="4525963"/>
            </a:xfrm>
            <a:custGeom>
              <a:avLst/>
              <a:gdLst>
                <a:gd name="connsiteX0" fmla="*/ 0 w 2611933"/>
                <a:gd name="connsiteY0" fmla="*/ 261193 h 4525963"/>
                <a:gd name="connsiteX1" fmla="*/ 261193 w 2611933"/>
                <a:gd name="connsiteY1" fmla="*/ 0 h 4525963"/>
                <a:gd name="connsiteX2" fmla="*/ 2350740 w 2611933"/>
                <a:gd name="connsiteY2" fmla="*/ 0 h 4525963"/>
                <a:gd name="connsiteX3" fmla="*/ 2611933 w 2611933"/>
                <a:gd name="connsiteY3" fmla="*/ 261193 h 4525963"/>
                <a:gd name="connsiteX4" fmla="*/ 2611933 w 2611933"/>
                <a:gd name="connsiteY4" fmla="*/ 4264770 h 4525963"/>
                <a:gd name="connsiteX5" fmla="*/ 2350740 w 2611933"/>
                <a:gd name="connsiteY5" fmla="*/ 4525963 h 4525963"/>
                <a:gd name="connsiteX6" fmla="*/ 261193 w 2611933"/>
                <a:gd name="connsiteY6" fmla="*/ 4525963 h 4525963"/>
                <a:gd name="connsiteX7" fmla="*/ 0 w 2611933"/>
                <a:gd name="connsiteY7" fmla="*/ 4264770 h 4525963"/>
                <a:gd name="connsiteX8" fmla="*/ 0 w 2611933"/>
                <a:gd name="connsiteY8" fmla="*/ 261193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525963">
                  <a:moveTo>
                    <a:pt x="0" y="261193"/>
                  </a:moveTo>
                  <a:cubicBezTo>
                    <a:pt x="0" y="116940"/>
                    <a:pt x="116940" y="0"/>
                    <a:pt x="261193" y="0"/>
                  </a:cubicBezTo>
                  <a:lnTo>
                    <a:pt x="2350740" y="0"/>
                  </a:lnTo>
                  <a:cubicBezTo>
                    <a:pt x="2494993" y="0"/>
                    <a:pt x="2611933" y="116940"/>
                    <a:pt x="2611933" y="261193"/>
                  </a:cubicBezTo>
                  <a:lnTo>
                    <a:pt x="2611933" y="4264770"/>
                  </a:lnTo>
                  <a:cubicBezTo>
                    <a:pt x="2611933" y="4409023"/>
                    <a:pt x="2494993" y="4525963"/>
                    <a:pt x="2350740" y="4525963"/>
                  </a:cubicBezTo>
                  <a:lnTo>
                    <a:pt x="261193" y="4525963"/>
                  </a:lnTo>
                  <a:cubicBezTo>
                    <a:pt x="116940" y="4525963"/>
                    <a:pt x="0" y="4409023"/>
                    <a:pt x="0" y="4264770"/>
                  </a:cubicBezTo>
                  <a:lnTo>
                    <a:pt x="0" y="261193"/>
                  </a:lnTo>
                  <a:close/>
                </a:path>
              </a:pathLst>
            </a:custGeom>
            <a:solidFill>
              <a:srgbClr val="BFBFBF"/>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3312955" numCol="1" spcCol="1270" anchor="ctr" anchorCtr="0">
              <a:noAutofit/>
            </a:bodyPr>
            <a:lstStyle/>
            <a:p>
              <a:pPr lvl="0" algn="ctr" defTabSz="1689100">
                <a:lnSpc>
                  <a:spcPct val="90000"/>
                </a:lnSpc>
                <a:spcBef>
                  <a:spcPct val="0"/>
                </a:spcBef>
                <a:spcAft>
                  <a:spcPct val="35000"/>
                </a:spcAft>
              </a:pPr>
              <a:r>
                <a:rPr lang="en-US" sz="3800" kern="1200" dirty="0" smtClean="0"/>
                <a:t>Personal Portal</a:t>
              </a:r>
              <a:endParaRPr lang="en-US" sz="3800" kern="1200" dirty="0"/>
            </a:p>
          </p:txBody>
        </p:sp>
        <p:sp>
          <p:nvSpPr>
            <p:cNvPr id="13" name="Freeform 12"/>
            <p:cNvSpPr/>
            <p:nvPr/>
          </p:nvSpPr>
          <p:spPr>
            <a:xfrm>
              <a:off x="3527226" y="2958099"/>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individual data</a:t>
              </a:r>
              <a:endParaRPr lang="en-US" sz="1700" kern="1200" dirty="0"/>
            </a:p>
          </p:txBody>
        </p:sp>
        <p:sp>
          <p:nvSpPr>
            <p:cNvPr id="14" name="Freeform 13"/>
            <p:cNvSpPr/>
            <p:nvPr/>
          </p:nvSpPr>
          <p:spPr>
            <a:xfrm>
              <a:off x="3527226" y="3718872"/>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self-defined metadata</a:t>
              </a:r>
              <a:endParaRPr lang="en-US" sz="1700" kern="1200" dirty="0"/>
            </a:p>
          </p:txBody>
        </p:sp>
        <p:sp>
          <p:nvSpPr>
            <p:cNvPr id="15" name="Freeform 14"/>
            <p:cNvSpPr/>
            <p:nvPr/>
          </p:nvSpPr>
          <p:spPr>
            <a:xfrm>
              <a:off x="3527226" y="4479645"/>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simple but customized search</a:t>
              </a:r>
              <a:endParaRPr lang="en-US" sz="1700" kern="1200" dirty="0"/>
            </a:p>
          </p:txBody>
        </p:sp>
        <p:sp>
          <p:nvSpPr>
            <p:cNvPr id="16" name="Freeform 15"/>
            <p:cNvSpPr/>
            <p:nvPr/>
          </p:nvSpPr>
          <p:spPr>
            <a:xfrm>
              <a:off x="3527226" y="5240417"/>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some SUL labor</a:t>
              </a:r>
              <a:endParaRPr lang="en-US" sz="1700" kern="1200" dirty="0"/>
            </a:p>
          </p:txBody>
        </p:sp>
      </p:grpSp>
      <p:grpSp>
        <p:nvGrpSpPr>
          <p:cNvPr id="23" name="Group 22"/>
          <p:cNvGrpSpPr/>
          <p:nvPr/>
        </p:nvGrpSpPr>
        <p:grpSpPr>
          <a:xfrm>
            <a:off x="6073861" y="1600200"/>
            <a:ext cx="2611933" cy="4525963"/>
            <a:chOff x="6073861" y="1600200"/>
            <a:chExt cx="2611933" cy="4525963"/>
          </a:xfrm>
        </p:grpSpPr>
        <p:sp>
          <p:nvSpPr>
            <p:cNvPr id="17" name="Freeform 16"/>
            <p:cNvSpPr/>
            <p:nvPr/>
          </p:nvSpPr>
          <p:spPr>
            <a:xfrm>
              <a:off x="6073861" y="1600200"/>
              <a:ext cx="2611933" cy="4525963"/>
            </a:xfrm>
            <a:custGeom>
              <a:avLst/>
              <a:gdLst>
                <a:gd name="connsiteX0" fmla="*/ 0 w 2611933"/>
                <a:gd name="connsiteY0" fmla="*/ 261193 h 4525963"/>
                <a:gd name="connsiteX1" fmla="*/ 261193 w 2611933"/>
                <a:gd name="connsiteY1" fmla="*/ 0 h 4525963"/>
                <a:gd name="connsiteX2" fmla="*/ 2350740 w 2611933"/>
                <a:gd name="connsiteY2" fmla="*/ 0 h 4525963"/>
                <a:gd name="connsiteX3" fmla="*/ 2611933 w 2611933"/>
                <a:gd name="connsiteY3" fmla="*/ 261193 h 4525963"/>
                <a:gd name="connsiteX4" fmla="*/ 2611933 w 2611933"/>
                <a:gd name="connsiteY4" fmla="*/ 4264770 h 4525963"/>
                <a:gd name="connsiteX5" fmla="*/ 2350740 w 2611933"/>
                <a:gd name="connsiteY5" fmla="*/ 4525963 h 4525963"/>
                <a:gd name="connsiteX6" fmla="*/ 261193 w 2611933"/>
                <a:gd name="connsiteY6" fmla="*/ 4525963 h 4525963"/>
                <a:gd name="connsiteX7" fmla="*/ 0 w 2611933"/>
                <a:gd name="connsiteY7" fmla="*/ 4264770 h 4525963"/>
                <a:gd name="connsiteX8" fmla="*/ 0 w 2611933"/>
                <a:gd name="connsiteY8" fmla="*/ 261193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525963">
                  <a:moveTo>
                    <a:pt x="0" y="261193"/>
                  </a:moveTo>
                  <a:cubicBezTo>
                    <a:pt x="0" y="116940"/>
                    <a:pt x="116940" y="0"/>
                    <a:pt x="261193" y="0"/>
                  </a:cubicBezTo>
                  <a:lnTo>
                    <a:pt x="2350740" y="0"/>
                  </a:lnTo>
                  <a:cubicBezTo>
                    <a:pt x="2494993" y="0"/>
                    <a:pt x="2611933" y="116940"/>
                    <a:pt x="2611933" y="261193"/>
                  </a:cubicBezTo>
                  <a:lnTo>
                    <a:pt x="2611933" y="4264770"/>
                  </a:lnTo>
                  <a:cubicBezTo>
                    <a:pt x="2611933" y="4409023"/>
                    <a:pt x="2494993" y="4525963"/>
                    <a:pt x="2350740" y="4525963"/>
                  </a:cubicBezTo>
                  <a:lnTo>
                    <a:pt x="261193" y="4525963"/>
                  </a:lnTo>
                  <a:cubicBezTo>
                    <a:pt x="116940" y="4525963"/>
                    <a:pt x="0" y="4409023"/>
                    <a:pt x="0" y="4264770"/>
                  </a:cubicBezTo>
                  <a:lnTo>
                    <a:pt x="0" y="261193"/>
                  </a:lnTo>
                  <a:close/>
                </a:path>
              </a:pathLst>
            </a:custGeom>
            <a:solidFill>
              <a:srgbClr val="BFBFBF"/>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3312955" numCol="1" spcCol="1270" anchor="ctr" anchorCtr="0">
              <a:noAutofit/>
            </a:bodyPr>
            <a:lstStyle/>
            <a:p>
              <a:pPr lvl="0" algn="ctr" defTabSz="1689100">
                <a:lnSpc>
                  <a:spcPct val="90000"/>
                </a:lnSpc>
                <a:spcBef>
                  <a:spcPct val="0"/>
                </a:spcBef>
                <a:spcAft>
                  <a:spcPct val="35000"/>
                </a:spcAft>
              </a:pPr>
              <a:r>
                <a:rPr lang="en-US" sz="3800" kern="1200" dirty="0" smtClean="0"/>
                <a:t>Custom Portal</a:t>
              </a:r>
              <a:endParaRPr lang="en-US" sz="3800" kern="1200" dirty="0"/>
            </a:p>
          </p:txBody>
        </p:sp>
        <p:sp>
          <p:nvSpPr>
            <p:cNvPr id="18" name="Freeform 17"/>
            <p:cNvSpPr/>
            <p:nvPr/>
          </p:nvSpPr>
          <p:spPr>
            <a:xfrm>
              <a:off x="6335055" y="2958099"/>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everyone’s data together</a:t>
              </a:r>
              <a:endParaRPr lang="en-US" sz="1700" kern="1200" dirty="0"/>
            </a:p>
          </p:txBody>
        </p:sp>
        <p:sp>
          <p:nvSpPr>
            <p:cNvPr id="19" name="Freeform 18"/>
            <p:cNvSpPr/>
            <p:nvPr/>
          </p:nvSpPr>
          <p:spPr>
            <a:xfrm>
              <a:off x="6335055" y="3718872"/>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very explicit metadata requirements</a:t>
              </a:r>
              <a:endParaRPr lang="en-US" sz="1700" kern="1200" dirty="0"/>
            </a:p>
          </p:txBody>
        </p:sp>
        <p:sp>
          <p:nvSpPr>
            <p:cNvPr id="20" name="Freeform 19"/>
            <p:cNvSpPr/>
            <p:nvPr/>
          </p:nvSpPr>
          <p:spPr>
            <a:xfrm>
              <a:off x="6335055" y="4479645"/>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highly customized search</a:t>
              </a:r>
              <a:endParaRPr lang="en-US" sz="1700" kern="1200" dirty="0"/>
            </a:p>
          </p:txBody>
        </p:sp>
        <p:sp>
          <p:nvSpPr>
            <p:cNvPr id="21" name="Freeform 20"/>
            <p:cNvSpPr/>
            <p:nvPr/>
          </p:nvSpPr>
          <p:spPr>
            <a:xfrm>
              <a:off x="6335055" y="5240417"/>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tons of SUL labor</a:t>
              </a:r>
              <a:endParaRPr lang="en-US" sz="1700" kern="1200" dirty="0"/>
            </a:p>
          </p:txBody>
        </p:sp>
      </p:grpSp>
    </p:spTree>
    <p:extLst>
      <p:ext uri="{BB962C8B-B14F-4D97-AF65-F5344CB8AC3E}">
        <p14:creationId xmlns:p14="http://schemas.microsoft.com/office/powerpoint/2010/main" val="15076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42124"/>
                </a:solidFill>
              </a:rPr>
              <a:t>Deposit Party</a:t>
            </a:r>
            <a:endParaRPr lang="en-US" dirty="0">
              <a:solidFill>
                <a:srgbClr val="A42124"/>
              </a:solidFill>
            </a:endParaRPr>
          </a:p>
        </p:txBody>
      </p:sp>
      <p:pic>
        <p:nvPicPr>
          <p:cNvPr id="4" name="Content Placeholder 3" descr="Screen Shot 2013-08-08 at 9.27.24 AM.png"/>
          <p:cNvPicPr>
            <a:picLocks noGrp="1" noChangeAspect="1"/>
          </p:cNvPicPr>
          <p:nvPr>
            <p:ph idx="1"/>
          </p:nvPr>
        </p:nvPicPr>
        <p:blipFill>
          <a:blip r:embed="rId2">
            <a:extLst>
              <a:ext uri="{28A0092B-C50C-407E-A947-70E740481C1C}">
                <a14:useLocalDpi xmlns:a14="http://schemas.microsoft.com/office/drawing/2010/main" val="0"/>
              </a:ext>
            </a:extLst>
          </a:blip>
          <a:srcRect l="-13084" r="-13084"/>
          <a:stretch>
            <a:fillRect/>
          </a:stretch>
        </p:blipFill>
        <p:spPr/>
      </p:pic>
      <p:pic>
        <p:nvPicPr>
          <p:cNvPr id="6" name="Picture 5" descr="LS00329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131763"/>
            <a:ext cx="1476748" cy="2571750"/>
          </a:xfrm>
          <a:prstGeom prst="rect">
            <a:avLst/>
          </a:prstGeom>
        </p:spPr>
      </p:pic>
      <p:pic>
        <p:nvPicPr>
          <p:cNvPr id="7" name="Picture 6" descr="AA04969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 y="5324326"/>
            <a:ext cx="1714500" cy="1533674"/>
          </a:xfrm>
          <a:prstGeom prst="rect">
            <a:avLst/>
          </a:prstGeom>
        </p:spPr>
      </p:pic>
      <p:pic>
        <p:nvPicPr>
          <p:cNvPr id="8" name="Picture 7" descr="LS00329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71999" y="131763"/>
            <a:ext cx="1476748" cy="2571750"/>
          </a:xfrm>
          <a:prstGeom prst="rect">
            <a:avLst/>
          </a:prstGeom>
        </p:spPr>
      </p:pic>
    </p:spTree>
    <p:extLst>
      <p:ext uri="{BB962C8B-B14F-4D97-AF65-F5344CB8AC3E}">
        <p14:creationId xmlns:p14="http://schemas.microsoft.com/office/powerpoint/2010/main" val="25643843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42124"/>
                </a:solidFill>
              </a:rPr>
              <a:t>How People Find the SDR</a:t>
            </a:r>
            <a:endParaRPr lang="en-US" dirty="0">
              <a:solidFill>
                <a:srgbClr val="A42124"/>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7459160"/>
              </p:ext>
            </p:extLst>
          </p:nvPr>
        </p:nvGraphicFramePr>
        <p:xfrm>
          <a:off x="-222243" y="1467809"/>
          <a:ext cx="9413236" cy="5176917"/>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roup 9"/>
          <p:cNvGrpSpPr/>
          <p:nvPr/>
        </p:nvGrpSpPr>
        <p:grpSpPr>
          <a:xfrm>
            <a:off x="895252" y="1744388"/>
            <a:ext cx="7564050" cy="2354402"/>
            <a:chOff x="1096329" y="1236410"/>
            <a:chExt cx="7564050" cy="2354402"/>
          </a:xfrm>
        </p:grpSpPr>
        <p:sp>
          <p:nvSpPr>
            <p:cNvPr id="5" name="TextBox 4"/>
            <p:cNvSpPr txBox="1"/>
            <p:nvPr/>
          </p:nvSpPr>
          <p:spPr>
            <a:xfrm>
              <a:off x="4117150" y="1236410"/>
              <a:ext cx="1333498" cy="461665"/>
            </a:xfrm>
            <a:prstGeom prst="rect">
              <a:avLst/>
            </a:prstGeom>
            <a:noFill/>
          </p:spPr>
          <p:txBody>
            <a:bodyPr wrap="square" rtlCol="0">
              <a:spAutoFit/>
            </a:bodyPr>
            <a:lstStyle/>
            <a:p>
              <a:r>
                <a:rPr lang="en-US" sz="2400" dirty="0" smtClean="0">
                  <a:solidFill>
                    <a:schemeClr val="tx1">
                      <a:lumMod val="85000"/>
                      <a:lumOff val="15000"/>
                    </a:schemeClr>
                  </a:solidFill>
                </a:rPr>
                <a:t>SUL Staff</a:t>
              </a:r>
              <a:endParaRPr lang="en-US" sz="2400" dirty="0">
                <a:solidFill>
                  <a:schemeClr val="tx1">
                    <a:lumMod val="85000"/>
                    <a:lumOff val="15000"/>
                  </a:schemeClr>
                </a:solidFill>
              </a:endParaRPr>
            </a:p>
          </p:txBody>
        </p:sp>
        <p:sp>
          <p:nvSpPr>
            <p:cNvPr id="6" name="TextBox 5"/>
            <p:cNvSpPr txBox="1"/>
            <p:nvPr/>
          </p:nvSpPr>
          <p:spPr>
            <a:xfrm>
              <a:off x="1512256" y="2197792"/>
              <a:ext cx="1428752" cy="369332"/>
            </a:xfrm>
            <a:prstGeom prst="rect">
              <a:avLst/>
            </a:prstGeom>
            <a:noFill/>
          </p:spPr>
          <p:txBody>
            <a:bodyPr wrap="square" rtlCol="0">
              <a:spAutoFit/>
            </a:bodyPr>
            <a:lstStyle/>
            <a:p>
              <a:r>
                <a:rPr lang="en-US" dirty="0" smtClean="0">
                  <a:solidFill>
                    <a:schemeClr val="tx1">
                      <a:lumMod val="85000"/>
                      <a:lumOff val="15000"/>
                    </a:schemeClr>
                  </a:solidFill>
                </a:rPr>
                <a:t>Presentation</a:t>
              </a:r>
              <a:endParaRPr lang="en-US" dirty="0">
                <a:solidFill>
                  <a:schemeClr val="tx1">
                    <a:lumMod val="85000"/>
                    <a:lumOff val="15000"/>
                  </a:schemeClr>
                </a:solidFill>
              </a:endParaRPr>
            </a:p>
          </p:txBody>
        </p:sp>
        <p:sp>
          <p:nvSpPr>
            <p:cNvPr id="7" name="TextBox 6"/>
            <p:cNvSpPr txBox="1"/>
            <p:nvPr/>
          </p:nvSpPr>
          <p:spPr>
            <a:xfrm>
              <a:off x="1096329" y="3221480"/>
              <a:ext cx="1130303" cy="369332"/>
            </a:xfrm>
            <a:prstGeom prst="rect">
              <a:avLst/>
            </a:prstGeom>
            <a:noFill/>
          </p:spPr>
          <p:txBody>
            <a:bodyPr wrap="square" rtlCol="0">
              <a:spAutoFit/>
            </a:bodyPr>
            <a:lstStyle/>
            <a:p>
              <a:r>
                <a:rPr lang="en-US" dirty="0" smtClean="0">
                  <a:solidFill>
                    <a:schemeClr val="tx1">
                      <a:lumMod val="85000"/>
                      <a:lumOff val="15000"/>
                    </a:schemeClr>
                  </a:solidFill>
                </a:rPr>
                <a:t>Colleague</a:t>
              </a:r>
              <a:endParaRPr lang="en-US" dirty="0">
                <a:solidFill>
                  <a:schemeClr val="tx1">
                    <a:lumMod val="85000"/>
                    <a:lumOff val="15000"/>
                  </a:schemeClr>
                </a:solidFill>
              </a:endParaRPr>
            </a:p>
          </p:txBody>
        </p:sp>
        <p:sp>
          <p:nvSpPr>
            <p:cNvPr id="8" name="TextBox 7"/>
            <p:cNvSpPr txBox="1"/>
            <p:nvPr/>
          </p:nvSpPr>
          <p:spPr>
            <a:xfrm>
              <a:off x="7288841" y="3221480"/>
              <a:ext cx="1371538" cy="369332"/>
            </a:xfrm>
            <a:prstGeom prst="rect">
              <a:avLst/>
            </a:prstGeom>
            <a:noFill/>
          </p:spPr>
          <p:txBody>
            <a:bodyPr wrap="square" rtlCol="0">
              <a:spAutoFit/>
            </a:bodyPr>
            <a:lstStyle/>
            <a:p>
              <a:r>
                <a:rPr lang="en-US" dirty="0" smtClean="0">
                  <a:solidFill>
                    <a:schemeClr val="tx1">
                      <a:lumMod val="85000"/>
                      <a:lumOff val="15000"/>
                    </a:schemeClr>
                  </a:solidFill>
                </a:rPr>
                <a:t>Web Search</a:t>
              </a:r>
              <a:endParaRPr lang="en-US" dirty="0">
                <a:solidFill>
                  <a:schemeClr val="tx1">
                    <a:lumMod val="85000"/>
                    <a:lumOff val="15000"/>
                  </a:schemeClr>
                </a:solidFill>
              </a:endParaRPr>
            </a:p>
          </p:txBody>
        </p:sp>
        <p:sp>
          <p:nvSpPr>
            <p:cNvPr id="9" name="TextBox 8"/>
            <p:cNvSpPr txBox="1"/>
            <p:nvPr/>
          </p:nvSpPr>
          <p:spPr>
            <a:xfrm>
              <a:off x="6566025" y="2197792"/>
              <a:ext cx="1865282" cy="369332"/>
            </a:xfrm>
            <a:prstGeom prst="rect">
              <a:avLst/>
            </a:prstGeom>
            <a:noFill/>
          </p:spPr>
          <p:txBody>
            <a:bodyPr wrap="square" rtlCol="0">
              <a:spAutoFit/>
            </a:bodyPr>
            <a:lstStyle/>
            <a:p>
              <a:r>
                <a:rPr lang="en-US" dirty="0" smtClean="0">
                  <a:solidFill>
                    <a:schemeClr val="tx1">
                      <a:lumMod val="85000"/>
                      <a:lumOff val="15000"/>
                    </a:schemeClr>
                  </a:solidFill>
                </a:rPr>
                <a:t>Email/Newsletter</a:t>
              </a:r>
              <a:endParaRPr lang="en-US" dirty="0">
                <a:solidFill>
                  <a:schemeClr val="tx1">
                    <a:lumMod val="85000"/>
                    <a:lumOff val="15000"/>
                  </a:schemeClr>
                </a:solidFill>
              </a:endParaRPr>
            </a:p>
          </p:txBody>
        </p:sp>
      </p:grpSp>
      <p:cxnSp>
        <p:nvCxnSpPr>
          <p:cNvPr id="14" name="Straight Arrow Connector 13"/>
          <p:cNvCxnSpPr/>
          <p:nvPr/>
        </p:nvCxnSpPr>
        <p:spPr>
          <a:xfrm flipH="1">
            <a:off x="5411304" y="4505739"/>
            <a:ext cx="953644" cy="375478"/>
          </a:xfrm>
          <a:prstGeom prst="straightConnector1">
            <a:avLst/>
          </a:prstGeom>
          <a:ln>
            <a:solidFill>
              <a:schemeClr val="tx1">
                <a:lumMod val="75000"/>
                <a:lumOff val="25000"/>
              </a:schemeClr>
            </a:solidFill>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H="1">
            <a:off x="5035826" y="3911051"/>
            <a:ext cx="658584" cy="804514"/>
          </a:xfrm>
          <a:prstGeom prst="straightConnector1">
            <a:avLst/>
          </a:prstGeom>
          <a:ln>
            <a:solidFill>
              <a:schemeClr val="tx1">
                <a:lumMod val="75000"/>
                <a:lumOff val="25000"/>
              </a:schemeClr>
            </a:solidFill>
            <a:tailEnd type="arrow"/>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a:off x="3516636" y="3911051"/>
            <a:ext cx="580494" cy="804514"/>
          </a:xfrm>
          <a:prstGeom prst="straightConnector1">
            <a:avLst/>
          </a:prstGeom>
          <a:ln>
            <a:solidFill>
              <a:schemeClr val="tx1">
                <a:lumMod val="75000"/>
                <a:lumOff val="25000"/>
              </a:schemeClr>
            </a:solidFill>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549693" y="3911051"/>
            <a:ext cx="0" cy="804514"/>
          </a:xfrm>
          <a:prstGeom prst="straightConnector1">
            <a:avLst/>
          </a:prstGeom>
          <a:ln>
            <a:solidFill>
              <a:schemeClr val="tx1">
                <a:lumMod val="75000"/>
                <a:lumOff val="25000"/>
              </a:schemeClr>
            </a:solidFill>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2739931" y="4527826"/>
            <a:ext cx="981721" cy="353391"/>
          </a:xfrm>
          <a:prstGeom prst="straightConnector1">
            <a:avLst/>
          </a:prstGeom>
          <a:ln>
            <a:solidFill>
              <a:schemeClr val="tx1">
                <a:lumMod val="75000"/>
                <a:lumOff val="25000"/>
              </a:schemeClr>
            </a:solidFill>
            <a:tailEnd type="arrow"/>
          </a:ln>
        </p:spPr>
        <p:style>
          <a:lnRef idx="3">
            <a:schemeClr val="dk1"/>
          </a:lnRef>
          <a:fillRef idx="0">
            <a:schemeClr val="dk1"/>
          </a:fillRef>
          <a:effectRef idx="2">
            <a:schemeClr val="dk1"/>
          </a:effectRef>
          <a:fontRef idx="minor">
            <a:schemeClr val="tx1"/>
          </a:fontRef>
        </p:style>
      </p:cxnSp>
      <p:sp>
        <p:nvSpPr>
          <p:cNvPr id="24" name="TextBox 23"/>
          <p:cNvSpPr txBox="1"/>
          <p:nvPr/>
        </p:nvSpPr>
        <p:spPr>
          <a:xfrm>
            <a:off x="2589879" y="1783773"/>
            <a:ext cx="586039" cy="369332"/>
          </a:xfrm>
          <a:prstGeom prst="rect">
            <a:avLst/>
          </a:prstGeom>
          <a:noFill/>
        </p:spPr>
        <p:txBody>
          <a:bodyPr wrap="square" rtlCol="0">
            <a:spAutoFit/>
          </a:bodyPr>
          <a:lstStyle/>
          <a:p>
            <a:r>
              <a:rPr lang="en-US" dirty="0" smtClean="0">
                <a:solidFill>
                  <a:srgbClr val="FFFFFF"/>
                </a:solidFill>
              </a:rPr>
              <a:t>Bog</a:t>
            </a:r>
            <a:endParaRPr lang="en-US" dirty="0">
              <a:solidFill>
                <a:srgbClr val="FFFFFF"/>
              </a:solidFill>
            </a:endParaRPr>
          </a:p>
        </p:txBody>
      </p:sp>
    </p:spTree>
    <p:extLst>
      <p:ext uri="{BB962C8B-B14F-4D97-AF65-F5344CB8AC3E}">
        <p14:creationId xmlns:p14="http://schemas.microsoft.com/office/powerpoint/2010/main" val="3617263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465489"/>
          </a:xfrm>
        </p:spPr>
        <p:txBody>
          <a:bodyPr>
            <a:normAutofit fontScale="90000"/>
          </a:bodyPr>
          <a:lstStyle/>
          <a:p>
            <a:r>
              <a:rPr lang="en-US" dirty="0" smtClean="0">
                <a:solidFill>
                  <a:srgbClr val="A42124"/>
                </a:solidFill>
              </a:rPr>
              <a:t>Marguerite [Data] Minute</a:t>
            </a:r>
            <a:br>
              <a:rPr lang="en-US" dirty="0" smtClean="0">
                <a:solidFill>
                  <a:srgbClr val="A42124"/>
                </a:solidFill>
              </a:rPr>
            </a:br>
            <a:r>
              <a:rPr lang="en-US" sz="3100" dirty="0" smtClean="0">
                <a:solidFill>
                  <a:srgbClr val="666666"/>
                </a:solidFill>
              </a:rPr>
              <a:t>or</a:t>
            </a:r>
            <a:br>
              <a:rPr lang="en-US" sz="3100" dirty="0" smtClean="0">
                <a:solidFill>
                  <a:srgbClr val="666666"/>
                </a:solidFill>
              </a:rPr>
            </a:br>
            <a:r>
              <a:rPr lang="en-US" sz="3600" dirty="0" smtClean="0">
                <a:solidFill>
                  <a:srgbClr val="666666"/>
                </a:solidFill>
              </a:rPr>
              <a:t>things to listen for on the bus</a:t>
            </a:r>
            <a:endParaRPr lang="en-US" sz="3600" dirty="0">
              <a:solidFill>
                <a:srgbClr val="666666"/>
              </a:solidFill>
            </a:endParaRPr>
          </a:p>
        </p:txBody>
      </p:sp>
      <p:sp>
        <p:nvSpPr>
          <p:cNvPr id="6" name="Text Placeholder 5"/>
          <p:cNvSpPr>
            <a:spLocks noGrp="1"/>
          </p:cNvSpPr>
          <p:nvPr>
            <p:ph type="body" idx="1"/>
          </p:nvPr>
        </p:nvSpPr>
        <p:spPr>
          <a:xfrm>
            <a:off x="607204" y="2175175"/>
            <a:ext cx="4040188" cy="965069"/>
          </a:xfrm>
        </p:spPr>
        <p:txBody>
          <a:bodyPr>
            <a:normAutofit/>
          </a:bodyPr>
          <a:lstStyle/>
          <a:p>
            <a:r>
              <a:rPr lang="en-US" dirty="0" smtClean="0"/>
              <a:t>I’m concerned about what is going to happen to...</a:t>
            </a:r>
            <a:endParaRPr lang="en-US" dirty="0"/>
          </a:p>
        </p:txBody>
      </p:sp>
      <p:sp>
        <p:nvSpPr>
          <p:cNvPr id="7" name="Content Placeholder 6"/>
          <p:cNvSpPr>
            <a:spLocks noGrp="1"/>
          </p:cNvSpPr>
          <p:nvPr>
            <p:ph sz="half" idx="2"/>
          </p:nvPr>
        </p:nvSpPr>
        <p:spPr>
          <a:xfrm>
            <a:off x="607204" y="3460269"/>
            <a:ext cx="4040188" cy="2480164"/>
          </a:xfrm>
        </p:spPr>
        <p:txBody>
          <a:bodyPr/>
          <a:lstStyle/>
          <a:p>
            <a:r>
              <a:rPr lang="en-US" dirty="0" smtClean="0"/>
              <a:t>my student’s data...</a:t>
            </a:r>
          </a:p>
          <a:p>
            <a:r>
              <a:rPr lang="en-US" dirty="0" smtClean="0"/>
              <a:t>our tech reports...</a:t>
            </a:r>
          </a:p>
          <a:p>
            <a:r>
              <a:rPr lang="en-US" dirty="0" smtClean="0"/>
              <a:t>these great class projects...</a:t>
            </a:r>
          </a:p>
          <a:p>
            <a:r>
              <a:rPr lang="en-US" dirty="0" smtClean="0"/>
              <a:t>our collaborative research...</a:t>
            </a:r>
            <a:endParaRPr lang="en-US" dirty="0"/>
          </a:p>
        </p:txBody>
      </p:sp>
      <p:sp>
        <p:nvSpPr>
          <p:cNvPr id="8" name="Text Placeholder 7"/>
          <p:cNvSpPr>
            <a:spLocks noGrp="1"/>
          </p:cNvSpPr>
          <p:nvPr>
            <p:ph type="body" sz="quarter" idx="3"/>
          </p:nvPr>
        </p:nvSpPr>
        <p:spPr>
          <a:xfrm>
            <a:off x="5315029" y="2175177"/>
            <a:ext cx="3521775" cy="965068"/>
          </a:xfrm>
        </p:spPr>
        <p:txBody>
          <a:bodyPr/>
          <a:lstStyle/>
          <a:p>
            <a:r>
              <a:rPr lang="en-US" dirty="0" smtClean="0"/>
              <a:t>when...</a:t>
            </a:r>
            <a:endParaRPr lang="en-US" dirty="0"/>
          </a:p>
        </p:txBody>
      </p:sp>
      <p:sp>
        <p:nvSpPr>
          <p:cNvPr id="9" name="Content Placeholder 8"/>
          <p:cNvSpPr>
            <a:spLocks noGrp="1"/>
          </p:cNvSpPr>
          <p:nvPr>
            <p:ph sz="quarter" idx="4"/>
          </p:nvPr>
        </p:nvSpPr>
        <p:spPr>
          <a:xfrm>
            <a:off x="5315029" y="3460268"/>
            <a:ext cx="3521775" cy="2480164"/>
          </a:xfrm>
        </p:spPr>
        <p:txBody>
          <a:bodyPr/>
          <a:lstStyle/>
          <a:p>
            <a:r>
              <a:rPr lang="en-US" dirty="0" smtClean="0"/>
              <a:t>they graduate.</a:t>
            </a:r>
          </a:p>
          <a:p>
            <a:r>
              <a:rPr lang="en-US" dirty="0" smtClean="0"/>
              <a:t>I retire.</a:t>
            </a:r>
          </a:p>
          <a:p>
            <a:r>
              <a:rPr lang="en-US" dirty="0" smtClean="0"/>
              <a:t>the term is over.</a:t>
            </a:r>
          </a:p>
          <a:p>
            <a:r>
              <a:rPr lang="en-US" dirty="0" smtClean="0"/>
              <a:t>the grant ends.</a:t>
            </a:r>
            <a:endParaRPr lang="en-US" dirty="0"/>
          </a:p>
        </p:txBody>
      </p:sp>
    </p:spTree>
    <p:extLst>
      <p:ext uri="{BB962C8B-B14F-4D97-AF65-F5344CB8AC3E}">
        <p14:creationId xmlns:p14="http://schemas.microsoft.com/office/powerpoint/2010/main" val="261212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A42124"/>
                </a:solidFill>
              </a:rPr>
              <a:t>Marguerite [Data] Minute</a:t>
            </a:r>
            <a:br>
              <a:rPr lang="en-US" dirty="0" smtClean="0">
                <a:solidFill>
                  <a:srgbClr val="A42124"/>
                </a:solidFill>
              </a:rPr>
            </a:br>
            <a:r>
              <a:rPr lang="en-US" sz="3100" dirty="0" smtClean="0">
                <a:solidFill>
                  <a:srgbClr val="666666"/>
                </a:solidFill>
              </a:rPr>
              <a:t>or</a:t>
            </a:r>
            <a:br>
              <a:rPr lang="en-US" sz="3100" dirty="0" smtClean="0">
                <a:solidFill>
                  <a:srgbClr val="666666"/>
                </a:solidFill>
              </a:rPr>
            </a:br>
            <a:r>
              <a:rPr lang="en-US" sz="3600" dirty="0" smtClean="0">
                <a:solidFill>
                  <a:srgbClr val="666666"/>
                </a:solidFill>
              </a:rPr>
              <a:t>things to listen for on the bus</a:t>
            </a:r>
            <a:endParaRPr lang="en-US" sz="3600" dirty="0">
              <a:solidFill>
                <a:srgbClr val="666666"/>
              </a:solidFill>
            </a:endParaRPr>
          </a:p>
        </p:txBody>
      </p:sp>
      <p:sp>
        <p:nvSpPr>
          <p:cNvPr id="11" name="Content Placeholder 10"/>
          <p:cNvSpPr>
            <a:spLocks noGrp="1"/>
          </p:cNvSpPr>
          <p:nvPr>
            <p:ph idx="1"/>
          </p:nvPr>
        </p:nvSpPr>
        <p:spPr>
          <a:xfrm>
            <a:off x="457200" y="1950142"/>
            <a:ext cx="8229600" cy="4630338"/>
          </a:xfrm>
        </p:spPr>
        <p:txBody>
          <a:bodyPr>
            <a:normAutofit fontScale="85000" lnSpcReduction="20000"/>
          </a:bodyPr>
          <a:lstStyle/>
          <a:p>
            <a:r>
              <a:rPr lang="en-US" dirty="0" smtClean="0"/>
              <a:t>I need a way to get my data to someone else.</a:t>
            </a:r>
          </a:p>
          <a:p>
            <a:r>
              <a:rPr lang="en-US" dirty="0" smtClean="0"/>
              <a:t>I need somewhere to put data for safekeeping.</a:t>
            </a:r>
          </a:p>
          <a:p>
            <a:r>
              <a:rPr lang="en-US" dirty="0" smtClean="0"/>
              <a:t>I’m not sure what to do with the data for my project.</a:t>
            </a:r>
          </a:p>
          <a:p>
            <a:r>
              <a:rPr lang="en-US" dirty="0" smtClean="0"/>
              <a:t>I’m not sure what to do for this data management plan.</a:t>
            </a:r>
          </a:p>
          <a:p>
            <a:r>
              <a:rPr lang="en-US" dirty="0" smtClean="0"/>
              <a:t>I’ve been looking into AWS, but it makes me nervous (or I can’t sort it out or whatever).</a:t>
            </a:r>
          </a:p>
          <a:p>
            <a:r>
              <a:rPr lang="en-US" dirty="0" smtClean="0"/>
              <a:t>It’s getting hard to keep track of things in our lab.</a:t>
            </a:r>
          </a:p>
          <a:p>
            <a:r>
              <a:rPr lang="en-US" dirty="0" smtClean="0"/>
              <a:t>Our students/post-docs/staff need some help with best practices.</a:t>
            </a:r>
          </a:p>
          <a:p>
            <a:r>
              <a:rPr lang="en-US" dirty="0" smtClean="0"/>
              <a:t>I need somewhere to put my supplemental data.</a:t>
            </a:r>
            <a:endParaRPr lang="en-US" dirty="0"/>
          </a:p>
          <a:p>
            <a:endParaRPr lang="en-US" dirty="0" smtClean="0"/>
          </a:p>
          <a:p>
            <a:endParaRPr lang="en-US" dirty="0" smtClean="0"/>
          </a:p>
        </p:txBody>
      </p:sp>
    </p:spTree>
    <p:extLst>
      <p:ext uri="{BB962C8B-B14F-4D97-AF65-F5344CB8AC3E}">
        <p14:creationId xmlns:p14="http://schemas.microsoft.com/office/powerpoint/2010/main" val="1547316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solidFill>
                  <a:schemeClr val="accent1"/>
                </a:solidFill>
              </a:rPr>
              <a:t>Forum on the Future of Scientific Publishing</a:t>
            </a:r>
            <a:br>
              <a:rPr lang="en-US" sz="3500" dirty="0" smtClean="0">
                <a:solidFill>
                  <a:schemeClr val="accent1"/>
                </a:solidFill>
              </a:rPr>
            </a:br>
            <a:r>
              <a:rPr lang="en-US" sz="2800" dirty="0" smtClean="0">
                <a:solidFill>
                  <a:schemeClr val="tx2"/>
                </a:solidFill>
              </a:rPr>
              <a:t>A brief, brief, brief history</a:t>
            </a:r>
            <a:endParaRPr lang="en-US" sz="2800" dirty="0">
              <a:solidFill>
                <a:schemeClr val="tx2"/>
              </a:solidFill>
            </a:endParaRPr>
          </a:p>
        </p:txBody>
      </p:sp>
      <p:sp>
        <p:nvSpPr>
          <p:cNvPr id="3" name="Content Placeholder 2"/>
          <p:cNvSpPr>
            <a:spLocks noGrp="1"/>
          </p:cNvSpPr>
          <p:nvPr>
            <p:ph idx="1"/>
          </p:nvPr>
        </p:nvSpPr>
        <p:spPr/>
        <p:txBody>
          <a:bodyPr>
            <a:normAutofit fontScale="85000" lnSpcReduction="10000"/>
          </a:bodyPr>
          <a:lstStyle/>
          <a:p>
            <a:r>
              <a:rPr lang="en-US" dirty="0" smtClean="0"/>
              <a:t>Ongoing discussions on data access &amp; publishing and the future role of libraries in these areas </a:t>
            </a:r>
            <a:r>
              <a:rPr lang="en-US" sz="2400" dirty="0" smtClean="0">
                <a:solidFill>
                  <a:srgbClr val="666666"/>
                </a:solidFill>
              </a:rPr>
              <a:t>(Julie, Tom, Amy).</a:t>
            </a:r>
          </a:p>
          <a:p>
            <a:r>
              <a:rPr lang="en-US" dirty="0" smtClean="0">
                <a:solidFill>
                  <a:schemeClr val="accent1"/>
                </a:solidFill>
              </a:rPr>
              <a:t>Early May: </a:t>
            </a:r>
            <a:r>
              <a:rPr lang="en-US" dirty="0" smtClean="0"/>
              <a:t>Faculty meeting where discussion devolved into one about open access, research data, and the OSTP memo </a:t>
            </a:r>
            <a:r>
              <a:rPr lang="en-US" sz="2600" dirty="0" smtClean="0">
                <a:solidFill>
                  <a:schemeClr val="tx2"/>
                </a:solidFill>
              </a:rPr>
              <a:t>(Tom Baer, Bruce Clemens, Bob Byer, &amp; others)</a:t>
            </a:r>
            <a:r>
              <a:rPr lang="en-US" dirty="0" smtClean="0"/>
              <a:t>. </a:t>
            </a:r>
            <a:endParaRPr lang="en-US" dirty="0"/>
          </a:p>
          <a:p>
            <a:r>
              <a:rPr lang="en-US" dirty="0" smtClean="0">
                <a:solidFill>
                  <a:schemeClr val="accent1"/>
                </a:solidFill>
              </a:rPr>
              <a:t>May 8: </a:t>
            </a:r>
            <a:r>
              <a:rPr lang="en-US" dirty="0" smtClean="0"/>
              <a:t>Workshop is proposed. Stanford Libraries, Dean of Research, &amp; society publishers agree to participate.</a:t>
            </a:r>
          </a:p>
          <a:p>
            <a:r>
              <a:rPr lang="en-US" dirty="0" smtClean="0">
                <a:solidFill>
                  <a:srgbClr val="A42124"/>
                </a:solidFill>
              </a:rPr>
              <a:t>May 17</a:t>
            </a:r>
            <a:r>
              <a:rPr lang="en-US" dirty="0" smtClean="0"/>
              <a:t>: First organizational meeting held </a:t>
            </a:r>
            <a:r>
              <a:rPr lang="en-US" sz="2400" dirty="0" smtClean="0">
                <a:solidFill>
                  <a:schemeClr val="tx2"/>
                </a:solidFill>
              </a:rPr>
              <a:t>(Amy, Julie, Bob S., Tom, Bruce, Sara).</a:t>
            </a:r>
          </a:p>
          <a:p>
            <a:r>
              <a:rPr lang="en-US" dirty="0" smtClean="0">
                <a:solidFill>
                  <a:srgbClr val="A42124"/>
                </a:solidFill>
              </a:rPr>
              <a:t>June 27: </a:t>
            </a:r>
            <a:r>
              <a:rPr lang="en-US" dirty="0" smtClean="0"/>
              <a:t>Forum is held. Urgency in timing is due to the Aug. 22 deadline for draft policies.</a:t>
            </a:r>
            <a:endParaRPr lang="en-US" dirty="0"/>
          </a:p>
        </p:txBody>
      </p:sp>
    </p:spTree>
    <p:extLst>
      <p:ext uri="{BB962C8B-B14F-4D97-AF65-F5344CB8AC3E}">
        <p14:creationId xmlns:p14="http://schemas.microsoft.com/office/powerpoint/2010/main" val="32949886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solidFill>
                  <a:schemeClr val="accent1"/>
                </a:solidFill>
              </a:rPr>
              <a:t>Forum on the Future of Scientific Publishing</a:t>
            </a:r>
            <a:br>
              <a:rPr lang="en-US" sz="3500" dirty="0" smtClean="0">
                <a:solidFill>
                  <a:schemeClr val="accent1"/>
                </a:solidFill>
              </a:rPr>
            </a:br>
            <a:r>
              <a:rPr lang="en-US" sz="2800" dirty="0" smtClean="0">
                <a:solidFill>
                  <a:schemeClr val="tx2"/>
                </a:solidFill>
              </a:rPr>
              <a:t>In a Nutshell</a:t>
            </a:r>
            <a:endParaRPr lang="en-US" sz="2800" dirty="0">
              <a:solidFill>
                <a:schemeClr val="tx2"/>
              </a:solidFill>
            </a:endParaRPr>
          </a:p>
        </p:txBody>
      </p:sp>
      <p:sp>
        <p:nvSpPr>
          <p:cNvPr id="3" name="Content Placeholder 2"/>
          <p:cNvSpPr>
            <a:spLocks noGrp="1"/>
          </p:cNvSpPr>
          <p:nvPr>
            <p:ph idx="1"/>
          </p:nvPr>
        </p:nvSpPr>
        <p:spPr/>
        <p:txBody>
          <a:bodyPr>
            <a:normAutofit fontScale="92500" lnSpcReduction="20000"/>
          </a:bodyPr>
          <a:lstStyle/>
          <a:p>
            <a:r>
              <a:rPr lang="en-US" dirty="0" smtClean="0"/>
              <a:t>OSTP Memo</a:t>
            </a:r>
          </a:p>
          <a:p>
            <a:pPr lvl="1"/>
            <a:r>
              <a:rPr lang="en-US" dirty="0" smtClean="0"/>
              <a:t>Digital data from federally-funded research projects should be made publicly accessible</a:t>
            </a:r>
          </a:p>
          <a:p>
            <a:pPr lvl="1"/>
            <a:r>
              <a:rPr lang="en-US" dirty="0" smtClean="0"/>
              <a:t>Agencies must develop plans by Aug. 22 to increase public access to publications and scientific data</a:t>
            </a:r>
          </a:p>
          <a:p>
            <a:r>
              <a:rPr lang="en-US" dirty="0" smtClean="0"/>
              <a:t>National Science Foundation</a:t>
            </a:r>
          </a:p>
          <a:p>
            <a:r>
              <a:rPr lang="en-US" dirty="0" smtClean="0"/>
              <a:t>Open Access to Manuscripts, Future of Publishing</a:t>
            </a:r>
          </a:p>
          <a:p>
            <a:pPr lvl="1"/>
            <a:r>
              <a:rPr lang="en-US" dirty="0" smtClean="0"/>
              <a:t>SHARE, CHORUS, OSA, APS, Elsevier, PLOS</a:t>
            </a:r>
          </a:p>
          <a:p>
            <a:r>
              <a:rPr lang="en-US" dirty="0" smtClean="0"/>
              <a:t>Open Access to Research Data</a:t>
            </a:r>
          </a:p>
          <a:p>
            <a:pPr lvl="1"/>
            <a:r>
              <a:rPr lang="en-US" dirty="0" smtClean="0"/>
              <a:t>Executable Paper, data </a:t>
            </a:r>
            <a:r>
              <a:rPr lang="en-US" dirty="0"/>
              <a:t>p</a:t>
            </a:r>
            <a:r>
              <a:rPr lang="en-US" dirty="0" smtClean="0"/>
              <a:t>olicy, what libraries are doing (UC3, Stanford, Columbia/CIESEN), researchers</a:t>
            </a:r>
            <a:endParaRPr lang="en-US" dirty="0"/>
          </a:p>
        </p:txBody>
      </p:sp>
    </p:spTree>
    <p:extLst>
      <p:ext uri="{BB962C8B-B14F-4D97-AF65-F5344CB8AC3E}">
        <p14:creationId xmlns:p14="http://schemas.microsoft.com/office/powerpoint/2010/main" val="11334367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smtClean="0">
                <a:solidFill>
                  <a:schemeClr val="accent1"/>
                </a:solidFill>
              </a:rPr>
              <a:t>Forum on the Future of Scientific Publishing</a:t>
            </a:r>
            <a:br>
              <a:rPr lang="en-US" sz="3500" dirty="0" smtClean="0">
                <a:solidFill>
                  <a:schemeClr val="accent1"/>
                </a:solidFill>
              </a:rPr>
            </a:br>
            <a:r>
              <a:rPr lang="en-US" sz="2800" dirty="0" smtClean="0">
                <a:solidFill>
                  <a:schemeClr val="tx2"/>
                </a:solidFill>
              </a:rPr>
              <a:t>Takeaways</a:t>
            </a:r>
            <a:endParaRPr lang="en-US" sz="2800" dirty="0">
              <a:solidFill>
                <a:schemeClr val="tx2"/>
              </a:solidFill>
            </a:endParaRPr>
          </a:p>
        </p:txBody>
      </p:sp>
      <p:sp>
        <p:nvSpPr>
          <p:cNvPr id="3" name="Content Placeholder 2"/>
          <p:cNvSpPr>
            <a:spLocks noGrp="1"/>
          </p:cNvSpPr>
          <p:nvPr>
            <p:ph idx="1"/>
          </p:nvPr>
        </p:nvSpPr>
        <p:spPr/>
        <p:txBody>
          <a:bodyPr>
            <a:normAutofit/>
          </a:bodyPr>
          <a:lstStyle/>
          <a:p>
            <a:r>
              <a:rPr lang="en-US" dirty="0" smtClean="0"/>
              <a:t>Tons of positive feedback</a:t>
            </a:r>
          </a:p>
          <a:p>
            <a:r>
              <a:rPr lang="en-US" dirty="0" smtClean="0"/>
              <a:t>Many were unaware all this activity was going on at the </a:t>
            </a:r>
            <a:r>
              <a:rPr lang="en-US" dirty="0"/>
              <a:t>F</a:t>
            </a:r>
            <a:r>
              <a:rPr lang="en-US" dirty="0" smtClean="0"/>
              <a:t>ederal level</a:t>
            </a:r>
          </a:p>
          <a:p>
            <a:r>
              <a:rPr lang="en-US" dirty="0" smtClean="0"/>
              <a:t>People were much more comfortable discussing the publishing topic in the morning</a:t>
            </a:r>
          </a:p>
          <a:p>
            <a:r>
              <a:rPr lang="en-US" dirty="0" smtClean="0"/>
              <a:t>Data discussion in the afternoon  generated more questions and uncertainty</a:t>
            </a:r>
          </a:p>
        </p:txBody>
      </p:sp>
    </p:spTree>
    <p:extLst>
      <p:ext uri="{BB962C8B-B14F-4D97-AF65-F5344CB8AC3E}">
        <p14:creationId xmlns:p14="http://schemas.microsoft.com/office/powerpoint/2010/main" val="886876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Forum – Future Focus</a:t>
            </a:r>
            <a:endParaRPr lang="en-US" dirty="0">
              <a:solidFill>
                <a:schemeClr val="accent1"/>
              </a:solidFill>
            </a:endParaRPr>
          </a:p>
        </p:txBody>
      </p:sp>
      <p:pic>
        <p:nvPicPr>
          <p:cNvPr id="4" name="Picture 3" descr="MicroArr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215" y="2120361"/>
            <a:ext cx="3287820" cy="3246724"/>
          </a:xfrm>
          <a:prstGeom prst="rect">
            <a:avLst/>
          </a:prstGeom>
        </p:spPr>
      </p:pic>
      <p:sp>
        <p:nvSpPr>
          <p:cNvPr id="5" name="Oval 4"/>
          <p:cNvSpPr/>
          <p:nvPr/>
        </p:nvSpPr>
        <p:spPr>
          <a:xfrm>
            <a:off x="2275281" y="4306158"/>
            <a:ext cx="1455279" cy="1455279"/>
          </a:xfrm>
          <a:prstGeom prst="ellipse">
            <a:avLst/>
          </a:prstGeom>
          <a:gradFill flip="none" rotWithShape="1">
            <a:gsLst>
              <a:gs pos="0">
                <a:srgbClr val="808000"/>
              </a:gs>
              <a:gs pos="100000">
                <a:srgbClr val="858585"/>
              </a:gs>
            </a:gsLst>
            <a:lin ang="5400000" scaled="0"/>
            <a:tileRect/>
          </a:gradFill>
          <a:ln>
            <a:noFill/>
          </a:ln>
          <a:effectLst>
            <a:outerShdw blurRad="40005" dist="22987" dir="16200000" algn="tl"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lIns="91440" tIns="0" bIns="137160" rtlCol="0" anchor="ctr"/>
          <a:lstStyle/>
          <a:p>
            <a:pPr algn="ctr"/>
            <a:r>
              <a:rPr lang="en-US" sz="4100" dirty="0" smtClean="0"/>
              <a:t>SDR</a:t>
            </a:r>
            <a:endParaRPr lang="en-US" sz="4100" dirty="0"/>
          </a:p>
        </p:txBody>
      </p:sp>
      <p:sp>
        <p:nvSpPr>
          <p:cNvPr id="6" name="Oval 5"/>
          <p:cNvSpPr/>
          <p:nvPr/>
        </p:nvSpPr>
        <p:spPr>
          <a:xfrm>
            <a:off x="3581890" y="1726008"/>
            <a:ext cx="1455279" cy="1455279"/>
          </a:xfrm>
          <a:prstGeom prst="ellipse">
            <a:avLst/>
          </a:prstGeom>
          <a:gradFill flip="none" rotWithShape="1">
            <a:gsLst>
              <a:gs pos="0">
                <a:schemeClr val="accent1"/>
              </a:gs>
              <a:gs pos="100000">
                <a:srgbClr val="858585"/>
              </a:gs>
            </a:gsLst>
            <a:lin ang="18900000" scaled="0"/>
            <a:tileRect/>
          </a:gradFill>
          <a:ln>
            <a:noFill/>
          </a:ln>
          <a:effectLst>
            <a:outerShdw blurRad="40000" dist="23000" dir="8100000"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lIns="91440" tIns="0" bIns="137160" rtlCol="0" anchor="ctr"/>
          <a:lstStyle/>
          <a:p>
            <a:pPr algn="ctr"/>
            <a:r>
              <a:rPr lang="en-US" sz="4100" dirty="0" smtClean="0"/>
              <a:t>SUL</a:t>
            </a:r>
            <a:endParaRPr lang="en-US" sz="4100" dirty="0"/>
          </a:p>
        </p:txBody>
      </p:sp>
      <p:sp>
        <p:nvSpPr>
          <p:cNvPr id="7" name="Oval 6"/>
          <p:cNvSpPr/>
          <p:nvPr/>
        </p:nvSpPr>
        <p:spPr>
          <a:xfrm>
            <a:off x="969080" y="1726008"/>
            <a:ext cx="1455279" cy="1455279"/>
          </a:xfrm>
          <a:prstGeom prst="ellipse">
            <a:avLst/>
          </a:prstGeom>
          <a:gradFill flip="none" rotWithShape="1">
            <a:gsLst>
              <a:gs pos="0">
                <a:srgbClr val="009000"/>
              </a:gs>
              <a:gs pos="100000">
                <a:srgbClr val="858585"/>
              </a:gs>
            </a:gsLst>
            <a:lin ang="13500000" scaled="0"/>
            <a:tileRect/>
          </a:gradFill>
          <a:ln>
            <a:noFill/>
          </a:ln>
          <a:effectLst>
            <a:outerShdw blurRad="40005" dist="22987" dir="2700000" algn="tl" rotWithShape="0">
              <a:srgbClr val="000000">
                <a:alpha val="35000"/>
              </a:srgbClr>
            </a:outerShdw>
          </a:effectLst>
        </p:spPr>
        <p:style>
          <a:lnRef idx="1">
            <a:schemeClr val="dk1"/>
          </a:lnRef>
          <a:fillRef idx="3">
            <a:schemeClr val="dk1"/>
          </a:fillRef>
          <a:effectRef idx="2">
            <a:schemeClr val="dk1"/>
          </a:effectRef>
          <a:fontRef idx="minor">
            <a:schemeClr val="lt1"/>
          </a:fontRef>
        </p:style>
        <p:txBody>
          <a:bodyPr lIns="91440" tIns="0" bIns="137160" rtlCol="0" anchor="ctr"/>
          <a:lstStyle/>
          <a:p>
            <a:pPr algn="ctr"/>
            <a:r>
              <a:rPr lang="en-US" sz="4400" dirty="0" smtClean="0"/>
              <a:t>???</a:t>
            </a:r>
            <a:endParaRPr lang="en-US" sz="4400" dirty="0"/>
          </a:p>
        </p:txBody>
      </p:sp>
      <p:grpSp>
        <p:nvGrpSpPr>
          <p:cNvPr id="8" name="Group 7"/>
          <p:cNvGrpSpPr/>
          <p:nvPr/>
        </p:nvGrpSpPr>
        <p:grpSpPr>
          <a:xfrm>
            <a:off x="5812668" y="1455890"/>
            <a:ext cx="2611933" cy="4525963"/>
            <a:chOff x="6073861" y="1600200"/>
            <a:chExt cx="2611933" cy="4525963"/>
          </a:xfrm>
        </p:grpSpPr>
        <p:sp>
          <p:nvSpPr>
            <p:cNvPr id="9" name="Freeform 8"/>
            <p:cNvSpPr/>
            <p:nvPr/>
          </p:nvSpPr>
          <p:spPr>
            <a:xfrm>
              <a:off x="6073861" y="1600200"/>
              <a:ext cx="2611933" cy="4525963"/>
            </a:xfrm>
            <a:custGeom>
              <a:avLst/>
              <a:gdLst>
                <a:gd name="connsiteX0" fmla="*/ 0 w 2611933"/>
                <a:gd name="connsiteY0" fmla="*/ 261193 h 4525963"/>
                <a:gd name="connsiteX1" fmla="*/ 261193 w 2611933"/>
                <a:gd name="connsiteY1" fmla="*/ 0 h 4525963"/>
                <a:gd name="connsiteX2" fmla="*/ 2350740 w 2611933"/>
                <a:gd name="connsiteY2" fmla="*/ 0 h 4525963"/>
                <a:gd name="connsiteX3" fmla="*/ 2611933 w 2611933"/>
                <a:gd name="connsiteY3" fmla="*/ 261193 h 4525963"/>
                <a:gd name="connsiteX4" fmla="*/ 2611933 w 2611933"/>
                <a:gd name="connsiteY4" fmla="*/ 4264770 h 4525963"/>
                <a:gd name="connsiteX5" fmla="*/ 2350740 w 2611933"/>
                <a:gd name="connsiteY5" fmla="*/ 4525963 h 4525963"/>
                <a:gd name="connsiteX6" fmla="*/ 261193 w 2611933"/>
                <a:gd name="connsiteY6" fmla="*/ 4525963 h 4525963"/>
                <a:gd name="connsiteX7" fmla="*/ 0 w 2611933"/>
                <a:gd name="connsiteY7" fmla="*/ 4264770 h 4525963"/>
                <a:gd name="connsiteX8" fmla="*/ 0 w 2611933"/>
                <a:gd name="connsiteY8" fmla="*/ 261193 h 452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1933" h="4525963">
                  <a:moveTo>
                    <a:pt x="0" y="261193"/>
                  </a:moveTo>
                  <a:cubicBezTo>
                    <a:pt x="0" y="116940"/>
                    <a:pt x="116940" y="0"/>
                    <a:pt x="261193" y="0"/>
                  </a:cubicBezTo>
                  <a:lnTo>
                    <a:pt x="2350740" y="0"/>
                  </a:lnTo>
                  <a:cubicBezTo>
                    <a:pt x="2494993" y="0"/>
                    <a:pt x="2611933" y="116940"/>
                    <a:pt x="2611933" y="261193"/>
                  </a:cubicBezTo>
                  <a:lnTo>
                    <a:pt x="2611933" y="4264770"/>
                  </a:lnTo>
                  <a:cubicBezTo>
                    <a:pt x="2611933" y="4409023"/>
                    <a:pt x="2494993" y="4525963"/>
                    <a:pt x="2350740" y="4525963"/>
                  </a:cubicBezTo>
                  <a:lnTo>
                    <a:pt x="261193" y="4525963"/>
                  </a:lnTo>
                  <a:cubicBezTo>
                    <a:pt x="116940" y="4525963"/>
                    <a:pt x="0" y="4409023"/>
                    <a:pt x="0" y="4264770"/>
                  </a:cubicBezTo>
                  <a:lnTo>
                    <a:pt x="0" y="261193"/>
                  </a:lnTo>
                  <a:close/>
                </a:path>
              </a:pathLst>
            </a:custGeom>
            <a:solidFill>
              <a:srgbClr val="BFBFBF"/>
            </a:solidFill>
          </p:spPr>
          <p:style>
            <a:lnRef idx="0">
              <a:schemeClr val="accent1">
                <a:hueOff val="0"/>
                <a:satOff val="0"/>
                <a:lumOff val="0"/>
                <a:alphaOff val="0"/>
              </a:schemeClr>
            </a:lnRef>
            <a:fillRef idx="1">
              <a:schemeClr val="accent1">
                <a:tint val="40000"/>
                <a:hueOff val="0"/>
                <a:satOff val="0"/>
                <a:lumOff val="0"/>
                <a:alphaOff val="0"/>
              </a:schemeClr>
            </a:fillRef>
            <a:effectRef idx="2">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3312955" numCol="1" spcCol="1270" anchor="ctr" anchorCtr="0">
              <a:noAutofit/>
            </a:bodyPr>
            <a:lstStyle/>
            <a:p>
              <a:pPr lvl="0" algn="ctr" defTabSz="1689100">
                <a:lnSpc>
                  <a:spcPct val="90000"/>
                </a:lnSpc>
                <a:spcBef>
                  <a:spcPct val="0"/>
                </a:spcBef>
                <a:spcAft>
                  <a:spcPct val="35000"/>
                </a:spcAft>
              </a:pPr>
              <a:r>
                <a:rPr lang="en-US" sz="3800" kern="1200" dirty="0" smtClean="0"/>
                <a:t>Custom Portal</a:t>
              </a:r>
              <a:endParaRPr lang="en-US" sz="3800" kern="1200" dirty="0"/>
            </a:p>
          </p:txBody>
        </p:sp>
        <p:sp>
          <p:nvSpPr>
            <p:cNvPr id="10" name="Freeform 9"/>
            <p:cNvSpPr/>
            <p:nvPr/>
          </p:nvSpPr>
          <p:spPr>
            <a:xfrm>
              <a:off x="6335055" y="2958099"/>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everyone’s data together</a:t>
              </a:r>
              <a:endParaRPr lang="en-US" sz="1700" kern="1200" dirty="0"/>
            </a:p>
          </p:txBody>
        </p:sp>
        <p:sp>
          <p:nvSpPr>
            <p:cNvPr id="11" name="Freeform 10"/>
            <p:cNvSpPr/>
            <p:nvPr/>
          </p:nvSpPr>
          <p:spPr>
            <a:xfrm>
              <a:off x="6335055" y="3718872"/>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very explicit metadata requirements</a:t>
              </a:r>
              <a:endParaRPr lang="en-US" sz="1700" kern="1200" dirty="0"/>
            </a:p>
          </p:txBody>
        </p:sp>
        <p:sp>
          <p:nvSpPr>
            <p:cNvPr id="12" name="Freeform 11"/>
            <p:cNvSpPr/>
            <p:nvPr/>
          </p:nvSpPr>
          <p:spPr>
            <a:xfrm>
              <a:off x="6335055" y="4479645"/>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highly customized search</a:t>
              </a:r>
              <a:endParaRPr lang="en-US" sz="1700" kern="1200" dirty="0"/>
            </a:p>
          </p:txBody>
        </p:sp>
        <p:sp>
          <p:nvSpPr>
            <p:cNvPr id="13" name="Freeform 12"/>
            <p:cNvSpPr/>
            <p:nvPr/>
          </p:nvSpPr>
          <p:spPr>
            <a:xfrm>
              <a:off x="6335055" y="5240417"/>
              <a:ext cx="2089546" cy="659336"/>
            </a:xfrm>
            <a:custGeom>
              <a:avLst/>
              <a:gdLst>
                <a:gd name="connsiteX0" fmla="*/ 0 w 2089546"/>
                <a:gd name="connsiteY0" fmla="*/ 65934 h 659336"/>
                <a:gd name="connsiteX1" fmla="*/ 65934 w 2089546"/>
                <a:gd name="connsiteY1" fmla="*/ 0 h 659336"/>
                <a:gd name="connsiteX2" fmla="*/ 2023612 w 2089546"/>
                <a:gd name="connsiteY2" fmla="*/ 0 h 659336"/>
                <a:gd name="connsiteX3" fmla="*/ 2089546 w 2089546"/>
                <a:gd name="connsiteY3" fmla="*/ 65934 h 659336"/>
                <a:gd name="connsiteX4" fmla="*/ 2089546 w 2089546"/>
                <a:gd name="connsiteY4" fmla="*/ 593402 h 659336"/>
                <a:gd name="connsiteX5" fmla="*/ 2023612 w 2089546"/>
                <a:gd name="connsiteY5" fmla="*/ 659336 h 659336"/>
                <a:gd name="connsiteX6" fmla="*/ 65934 w 2089546"/>
                <a:gd name="connsiteY6" fmla="*/ 659336 h 659336"/>
                <a:gd name="connsiteX7" fmla="*/ 0 w 2089546"/>
                <a:gd name="connsiteY7" fmla="*/ 593402 h 659336"/>
                <a:gd name="connsiteX8" fmla="*/ 0 w 2089546"/>
                <a:gd name="connsiteY8" fmla="*/ 65934 h 65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546" h="659336">
                  <a:moveTo>
                    <a:pt x="0" y="65934"/>
                  </a:moveTo>
                  <a:cubicBezTo>
                    <a:pt x="0" y="29520"/>
                    <a:pt x="29520" y="0"/>
                    <a:pt x="65934" y="0"/>
                  </a:cubicBezTo>
                  <a:lnTo>
                    <a:pt x="2023612" y="0"/>
                  </a:lnTo>
                  <a:cubicBezTo>
                    <a:pt x="2060026" y="0"/>
                    <a:pt x="2089546" y="29520"/>
                    <a:pt x="2089546" y="65934"/>
                  </a:cubicBezTo>
                  <a:lnTo>
                    <a:pt x="2089546" y="593402"/>
                  </a:lnTo>
                  <a:cubicBezTo>
                    <a:pt x="2089546" y="629816"/>
                    <a:pt x="2060026" y="659336"/>
                    <a:pt x="2023612" y="659336"/>
                  </a:cubicBezTo>
                  <a:lnTo>
                    <a:pt x="65934" y="659336"/>
                  </a:lnTo>
                  <a:cubicBezTo>
                    <a:pt x="29520" y="659336"/>
                    <a:pt x="0" y="629816"/>
                    <a:pt x="0" y="593402"/>
                  </a:cubicBezTo>
                  <a:lnTo>
                    <a:pt x="0" y="65934"/>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2491" tIns="51696" rIns="62491" bIns="51696" numCol="1" spcCol="1270" anchor="ctr" anchorCtr="0">
              <a:noAutofit/>
            </a:bodyPr>
            <a:lstStyle/>
            <a:p>
              <a:pPr lvl="0" algn="ctr" defTabSz="755650">
                <a:lnSpc>
                  <a:spcPct val="90000"/>
                </a:lnSpc>
                <a:spcBef>
                  <a:spcPct val="0"/>
                </a:spcBef>
                <a:spcAft>
                  <a:spcPct val="35000"/>
                </a:spcAft>
              </a:pPr>
              <a:r>
                <a:rPr lang="en-US" sz="1700" kern="1200" dirty="0" smtClean="0"/>
                <a:t>tons of SUL labor</a:t>
              </a:r>
              <a:endParaRPr lang="en-US" sz="1700" kern="1200" dirty="0"/>
            </a:p>
          </p:txBody>
        </p:sp>
      </p:grpSp>
    </p:spTree>
    <p:extLst>
      <p:ext uri="{BB962C8B-B14F-4D97-AF65-F5344CB8AC3E}">
        <p14:creationId xmlns:p14="http://schemas.microsoft.com/office/powerpoint/2010/main" val="41828618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0" presetClass="path" presetSubtype="0" accel="50000" decel="50000" fill="hold" grpId="1" nodeType="afterEffect">
                                  <p:stCondLst>
                                    <p:cond delay="1000"/>
                                  </p:stCondLst>
                                  <p:childTnLst>
                                    <p:animMotion origin="layout" path="M -1.08371E-6 4.43724E-6 L 0.07972 0.10815 " pathEditMode="relative" rAng="0" ptsTypes="AA">
                                      <p:cBhvr>
                                        <p:cTn id="17" dur="1000" fill="hold"/>
                                        <p:tgtEl>
                                          <p:spTgt spid="7"/>
                                        </p:tgtEl>
                                        <p:attrNameLst>
                                          <p:attrName>ppt_x</p:attrName>
                                          <p:attrName>ppt_y</p:attrName>
                                        </p:attrNameLst>
                                      </p:cBhvr>
                                      <p:rCtr x="3977" y="5396"/>
                                    </p:animMotion>
                                  </p:childTnLst>
                                </p:cTn>
                              </p:par>
                              <p:par>
                                <p:cTn id="18" presetID="0" presetClass="path" presetSubtype="0" accel="50000" decel="50000" fill="hold" grpId="1" nodeType="withEffect">
                                  <p:stCondLst>
                                    <p:cond delay="1000"/>
                                  </p:stCondLst>
                                  <p:childTnLst>
                                    <p:animMotion origin="layout" path="M 0 0 L -0.08178 0.10792 " pathEditMode="relative" ptsTypes="AA">
                                      <p:cBhvr>
                                        <p:cTn id="19" dur="1000" fill="hold"/>
                                        <p:tgtEl>
                                          <p:spTgt spid="6"/>
                                        </p:tgtEl>
                                        <p:attrNameLst>
                                          <p:attrName>ppt_x</p:attrName>
                                          <p:attrName>ppt_y</p:attrName>
                                        </p:attrNameLst>
                                      </p:cBhvr>
                                    </p:animMotion>
                                  </p:childTnLst>
                                </p:cTn>
                              </p:par>
                              <p:par>
                                <p:cTn id="20" presetID="0" presetClass="path" presetSubtype="0" accel="50000" decel="50000" fill="hold" grpId="1" nodeType="withEffect">
                                  <p:stCondLst>
                                    <p:cond delay="1000"/>
                                  </p:stCondLst>
                                  <p:childTnLst>
                                    <p:animMotion origin="layout" path="M 0 0 L 0 -0.10908 " pathEditMode="relative" ptsTypes="AA">
                                      <p:cBhvr>
                                        <p:cTn id="21" dur="1000" fill="hold"/>
                                        <p:tgtEl>
                                          <p:spTgt spid="5"/>
                                        </p:tgtEl>
                                        <p:attrNameLst>
                                          <p:attrName>ppt_x</p:attrName>
                                          <p:attrName>ppt_y</p:attrName>
                                        </p:attrNameLst>
                                      </p:cBhvr>
                                    </p:animMotion>
                                  </p:childTnLst>
                                </p:cTn>
                              </p:par>
                            </p:childTnLst>
                          </p:cTn>
                        </p:par>
                        <p:par>
                          <p:cTn id="22" fill="hold">
                            <p:stCondLst>
                              <p:cond delay="2000"/>
                            </p:stCondLst>
                            <p:childTnLst>
                              <p:par>
                                <p:cTn id="23" presetID="1" presetClass="entr" presetSubtype="0" fill="hold" nodeType="afterEffect">
                                  <p:stCondLst>
                                    <p:cond delay="200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rgbClr val="A42124"/>
                </a:solidFill>
              </a:rPr>
              <a:t>Data Services: A Recent </a:t>
            </a:r>
            <a:r>
              <a:rPr lang="en-US" dirty="0">
                <a:solidFill>
                  <a:srgbClr val="A42124"/>
                </a:solidFill>
              </a:rPr>
              <a:t>H</a:t>
            </a:r>
            <a:r>
              <a:rPr lang="en-US" dirty="0" smtClean="0">
                <a:solidFill>
                  <a:srgbClr val="A42124"/>
                </a:solidFill>
              </a:rPr>
              <a:t>istory</a:t>
            </a:r>
            <a:endParaRPr lang="en-US" dirty="0">
              <a:solidFill>
                <a:srgbClr val="A42124"/>
              </a:solidFill>
            </a:endParaRPr>
          </a:p>
        </p:txBody>
      </p:sp>
      <p:sp>
        <p:nvSpPr>
          <p:cNvPr id="5" name="Text Placeholder 4"/>
          <p:cNvSpPr>
            <a:spLocks noGrp="1"/>
          </p:cNvSpPr>
          <p:nvPr>
            <p:ph type="subTitle" idx="1"/>
          </p:nvPr>
        </p:nvSpPr>
        <p:spPr>
          <a:xfrm>
            <a:off x="1371600" y="3128488"/>
            <a:ext cx="6400800" cy="1752600"/>
          </a:xfrm>
        </p:spPr>
        <p:txBody>
          <a:bodyPr/>
          <a:lstStyle/>
          <a:p>
            <a:r>
              <a:rPr lang="en-US" dirty="0" smtClean="0"/>
              <a:t>or</a:t>
            </a:r>
            <a:br>
              <a:rPr lang="en-US" dirty="0" smtClean="0"/>
            </a:br>
            <a:r>
              <a:rPr lang="en-US" dirty="0" smtClean="0"/>
              <a:t>“The Data Evangelist”</a:t>
            </a:r>
            <a:endParaRPr lang="en-US" dirty="0"/>
          </a:p>
        </p:txBody>
      </p:sp>
    </p:spTree>
    <p:extLst>
      <p:ext uri="{BB962C8B-B14F-4D97-AF65-F5344CB8AC3E}">
        <p14:creationId xmlns:p14="http://schemas.microsoft.com/office/powerpoint/2010/main" val="33149367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868" y="159086"/>
            <a:ext cx="2720258" cy="1143000"/>
          </a:xfrm>
        </p:spPr>
        <p:txBody>
          <a:bodyPr>
            <a:normAutofit fontScale="90000"/>
          </a:bodyPr>
          <a:lstStyle/>
          <a:p>
            <a:pPr algn="l"/>
            <a:r>
              <a:rPr lang="en-US" dirty="0" smtClean="0">
                <a:solidFill>
                  <a:schemeClr val="accent1"/>
                </a:solidFill>
              </a:rPr>
              <a:t>The Data</a:t>
            </a:r>
            <a:br>
              <a:rPr lang="en-US" dirty="0" smtClean="0">
                <a:solidFill>
                  <a:schemeClr val="accent1"/>
                </a:solidFill>
              </a:rPr>
            </a:br>
            <a:r>
              <a:rPr lang="en-US" dirty="0" smtClean="0">
                <a:solidFill>
                  <a:schemeClr val="accent1"/>
                </a:solidFill>
              </a:rPr>
              <a:t>Evangelist</a:t>
            </a:r>
            <a:endParaRPr lang="en-US" dirty="0">
              <a:solidFill>
                <a:schemeClr val="accent1"/>
              </a:solidFill>
            </a:endParaRPr>
          </a:p>
        </p:txBody>
      </p:sp>
      <p:sp>
        <p:nvSpPr>
          <p:cNvPr id="5" name="TextBox 4"/>
          <p:cNvSpPr txBox="1"/>
          <p:nvPr/>
        </p:nvSpPr>
        <p:spPr>
          <a:xfrm>
            <a:off x="4029090" y="40970"/>
            <a:ext cx="901847" cy="369332"/>
          </a:xfrm>
          <a:prstGeom prst="rect">
            <a:avLst/>
          </a:prstGeom>
          <a:noFill/>
        </p:spPr>
        <p:txBody>
          <a:bodyPr wrap="none" rtlCol="0">
            <a:spAutoFit/>
          </a:bodyPr>
          <a:lstStyle/>
          <a:p>
            <a:r>
              <a:rPr lang="en-US" dirty="0" smtClean="0"/>
              <a:t>June 30</a:t>
            </a:r>
            <a:endParaRPr lang="en-US" dirty="0"/>
          </a:p>
        </p:txBody>
      </p:sp>
      <p:sp>
        <p:nvSpPr>
          <p:cNvPr id="6" name="TextBox 5"/>
          <p:cNvSpPr txBox="1"/>
          <p:nvPr/>
        </p:nvSpPr>
        <p:spPr>
          <a:xfrm>
            <a:off x="4029090" y="6441746"/>
            <a:ext cx="1006217" cy="369332"/>
          </a:xfrm>
          <a:prstGeom prst="rect">
            <a:avLst/>
          </a:prstGeom>
          <a:noFill/>
        </p:spPr>
        <p:txBody>
          <a:bodyPr wrap="none" rtlCol="0">
            <a:spAutoFit/>
          </a:bodyPr>
          <a:lstStyle/>
          <a:p>
            <a:r>
              <a:rPr lang="en-US" dirty="0" smtClean="0"/>
              <a:t>August 9</a:t>
            </a:r>
            <a:endParaRPr lang="en-US" dirty="0"/>
          </a:p>
        </p:txBody>
      </p:sp>
      <p:grpSp>
        <p:nvGrpSpPr>
          <p:cNvPr id="28" name="Group 27"/>
          <p:cNvGrpSpPr/>
          <p:nvPr/>
        </p:nvGrpSpPr>
        <p:grpSpPr>
          <a:xfrm rot="5400000">
            <a:off x="1121654" y="3343227"/>
            <a:ext cx="6160927" cy="213139"/>
            <a:chOff x="-912974" y="4280861"/>
            <a:chExt cx="11886189" cy="213139"/>
          </a:xfrm>
        </p:grpSpPr>
        <p:sp>
          <p:nvSpPr>
            <p:cNvPr id="3" name="Rectangle 2"/>
            <p:cNvSpPr/>
            <p:nvPr/>
          </p:nvSpPr>
          <p:spPr>
            <a:xfrm>
              <a:off x="-912974" y="4285226"/>
              <a:ext cx="11886189" cy="2048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 name="Straight Connector 15"/>
            <p:cNvCxnSpPr/>
            <p:nvPr/>
          </p:nvCxnSpPr>
          <p:spPr>
            <a:xfrm>
              <a:off x="0" y="4285226"/>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925596" y="4285226"/>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a:off x="1833338" y="4285226"/>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2746390" y="428916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3662433" y="428104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4578475" y="4285226"/>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5486218" y="428086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6399269" y="428086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7295718" y="428086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8228362" y="4285226"/>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9144000" y="4280861"/>
              <a:ext cx="0" cy="204839"/>
            </a:xfrm>
            <a:prstGeom prst="line">
              <a:avLst/>
            </a:prstGeom>
            <a:ln/>
            <a:effectLst/>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a:off x="10051742" y="4281041"/>
              <a:ext cx="0" cy="204839"/>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97" name="Group 96"/>
          <p:cNvGrpSpPr/>
          <p:nvPr/>
        </p:nvGrpSpPr>
        <p:grpSpPr>
          <a:xfrm>
            <a:off x="4331682" y="1302085"/>
            <a:ext cx="3210032" cy="321190"/>
            <a:chOff x="4331682" y="1302085"/>
            <a:chExt cx="3210032" cy="321190"/>
          </a:xfrm>
        </p:grpSpPr>
        <p:grpSp>
          <p:nvGrpSpPr>
            <p:cNvPr id="12" name="Group 11"/>
            <p:cNvGrpSpPr/>
            <p:nvPr/>
          </p:nvGrpSpPr>
          <p:grpSpPr>
            <a:xfrm rot="5400000">
              <a:off x="5934495" y="16056"/>
              <a:ext cx="321190" cy="2893248"/>
              <a:chOff x="1023635" y="1359202"/>
              <a:chExt cx="321190" cy="2893248"/>
            </a:xfrm>
          </p:grpSpPr>
          <p:sp>
            <p:nvSpPr>
              <p:cNvPr id="9" name="TextBox 8"/>
              <p:cNvSpPr txBox="1"/>
              <p:nvPr/>
            </p:nvSpPr>
            <p:spPr>
              <a:xfrm rot="16200000">
                <a:off x="555471" y="1871557"/>
                <a:ext cx="1301709" cy="276999"/>
              </a:xfrm>
              <a:prstGeom prst="rect">
                <a:avLst/>
              </a:prstGeom>
              <a:noFill/>
            </p:spPr>
            <p:txBody>
              <a:bodyPr wrap="none" rtlCol="0">
                <a:spAutoFit/>
              </a:bodyPr>
              <a:lstStyle/>
              <a:p>
                <a:r>
                  <a:rPr lang="en-US" sz="1200" dirty="0" smtClean="0"/>
                  <a:t>&amp; web site launch</a:t>
                </a:r>
                <a:endParaRPr lang="en-US" sz="1200" dirty="0"/>
              </a:p>
            </p:txBody>
          </p:sp>
          <p:pic>
            <p:nvPicPr>
              <p:cNvPr id="10" name="Picture 9" descr="dmp_tool_banner_edi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47491" y="3271504"/>
                <a:ext cx="1657090" cy="304801"/>
              </a:xfrm>
              <a:prstGeom prst="rect">
                <a:avLst/>
              </a:prstGeom>
            </p:spPr>
          </p:pic>
        </p:grpSp>
        <p:cxnSp>
          <p:nvCxnSpPr>
            <p:cNvPr id="29" name="Straight Connector 28"/>
            <p:cNvCxnSpPr/>
            <p:nvPr/>
          </p:nvCxnSpPr>
          <p:spPr>
            <a:xfrm rot="5400000">
              <a:off x="4515627" y="1365584"/>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53" name="Group 52"/>
          <p:cNvGrpSpPr/>
          <p:nvPr/>
        </p:nvGrpSpPr>
        <p:grpSpPr>
          <a:xfrm>
            <a:off x="4337934" y="2158863"/>
            <a:ext cx="4093225" cy="307777"/>
            <a:chOff x="4370710" y="2158863"/>
            <a:chExt cx="4093225" cy="307777"/>
          </a:xfrm>
        </p:grpSpPr>
        <p:sp>
          <p:nvSpPr>
            <p:cNvPr id="38" name="TextBox 37"/>
            <p:cNvSpPr txBox="1"/>
            <p:nvPr/>
          </p:nvSpPr>
          <p:spPr>
            <a:xfrm>
              <a:off x="4738600" y="2158863"/>
              <a:ext cx="3725335" cy="307777"/>
            </a:xfrm>
            <a:prstGeom prst="rect">
              <a:avLst/>
            </a:prstGeom>
            <a:noFill/>
          </p:spPr>
          <p:txBody>
            <a:bodyPr wrap="square" rtlCol="0">
              <a:spAutoFit/>
            </a:bodyPr>
            <a:lstStyle/>
            <a:p>
              <a:r>
                <a:rPr lang="en-US" sz="1400" dirty="0" smtClean="0"/>
                <a:t>Open Access @ Med School with Tom and Mimi</a:t>
              </a:r>
              <a:endParaRPr lang="en-US" sz="1400" dirty="0"/>
            </a:p>
          </p:txBody>
        </p:sp>
        <p:cxnSp>
          <p:nvCxnSpPr>
            <p:cNvPr id="39" name="Straight Connector 38"/>
            <p:cNvCxnSpPr/>
            <p:nvPr/>
          </p:nvCxnSpPr>
          <p:spPr>
            <a:xfrm rot="5400000">
              <a:off x="4554655" y="2169777"/>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54" name="Group 53"/>
          <p:cNvGrpSpPr/>
          <p:nvPr/>
        </p:nvGrpSpPr>
        <p:grpSpPr>
          <a:xfrm>
            <a:off x="4331682" y="2353722"/>
            <a:ext cx="4634000" cy="307777"/>
            <a:chOff x="4370710" y="2358586"/>
            <a:chExt cx="4634000" cy="307777"/>
          </a:xfrm>
        </p:grpSpPr>
        <p:sp>
          <p:nvSpPr>
            <p:cNvPr id="40" name="TextBox 39"/>
            <p:cNvSpPr txBox="1"/>
            <p:nvPr/>
          </p:nvSpPr>
          <p:spPr>
            <a:xfrm>
              <a:off x="4738600" y="2358586"/>
              <a:ext cx="4266110" cy="307777"/>
            </a:xfrm>
            <a:prstGeom prst="rect">
              <a:avLst/>
            </a:prstGeom>
            <a:noFill/>
          </p:spPr>
          <p:txBody>
            <a:bodyPr wrap="square" rtlCol="0">
              <a:spAutoFit/>
            </a:bodyPr>
            <a:lstStyle/>
            <a:p>
              <a:r>
                <a:rPr lang="en-US" sz="1400" dirty="0" smtClean="0"/>
                <a:t>1</a:t>
              </a:r>
              <a:r>
                <a:rPr lang="en-US" sz="1400" baseline="30000" dirty="0" smtClean="0"/>
                <a:t>st</a:t>
              </a:r>
              <a:r>
                <a:rPr lang="en-US" sz="1400" dirty="0" smtClean="0"/>
                <a:t> data PURL in test @ Asilomar monthly meeting</a:t>
              </a:r>
              <a:endParaRPr lang="en-US" sz="1400" dirty="0"/>
            </a:p>
          </p:txBody>
        </p:sp>
        <p:cxnSp>
          <p:nvCxnSpPr>
            <p:cNvPr id="41" name="Straight Connector 40"/>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96" name="Group 95"/>
          <p:cNvGrpSpPr/>
          <p:nvPr/>
        </p:nvGrpSpPr>
        <p:grpSpPr>
          <a:xfrm>
            <a:off x="4331682" y="637987"/>
            <a:ext cx="3202604" cy="327188"/>
            <a:chOff x="4331682" y="637987"/>
            <a:chExt cx="3202604" cy="327188"/>
          </a:xfrm>
        </p:grpSpPr>
        <p:grpSp>
          <p:nvGrpSpPr>
            <p:cNvPr id="13" name="Group 12"/>
            <p:cNvGrpSpPr/>
            <p:nvPr/>
          </p:nvGrpSpPr>
          <p:grpSpPr>
            <a:xfrm rot="5400000">
              <a:off x="5909863" y="-659249"/>
              <a:ext cx="327188" cy="2921659"/>
              <a:chOff x="457199" y="1330790"/>
              <a:chExt cx="327188" cy="2921659"/>
            </a:xfrm>
          </p:grpSpPr>
          <p:pic>
            <p:nvPicPr>
              <p:cNvPr id="7" name="Picture 6" descr="dmp_tool_banner_edi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8945" y="3271503"/>
                <a:ext cx="1657090" cy="304801"/>
              </a:xfrm>
              <a:prstGeom prst="rect">
                <a:avLst/>
              </a:prstGeom>
            </p:spPr>
          </p:pic>
          <p:sp>
            <p:nvSpPr>
              <p:cNvPr id="11" name="TextBox 10"/>
              <p:cNvSpPr txBox="1"/>
              <p:nvPr/>
            </p:nvSpPr>
            <p:spPr>
              <a:xfrm rot="16200000">
                <a:off x="-19173" y="1857351"/>
                <a:ext cx="1330121" cy="276999"/>
              </a:xfrm>
              <a:prstGeom prst="rect">
                <a:avLst/>
              </a:prstGeom>
              <a:noFill/>
            </p:spPr>
            <p:txBody>
              <a:bodyPr wrap="square" rtlCol="0">
                <a:spAutoFit/>
              </a:bodyPr>
              <a:lstStyle/>
              <a:p>
                <a:r>
                  <a:rPr lang="en-US" sz="1200" dirty="0" smtClean="0"/>
                  <a:t>approved by MAK</a:t>
                </a:r>
                <a:endParaRPr lang="en-US" sz="1200" dirty="0"/>
              </a:p>
            </p:txBody>
          </p:sp>
        </p:grpSp>
        <p:cxnSp>
          <p:nvCxnSpPr>
            <p:cNvPr id="45" name="Straight Connector 44"/>
            <p:cNvCxnSpPr/>
            <p:nvPr/>
          </p:nvCxnSpPr>
          <p:spPr>
            <a:xfrm rot="5400000">
              <a:off x="4515627" y="70815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52" name="Group 51"/>
          <p:cNvGrpSpPr/>
          <p:nvPr/>
        </p:nvGrpSpPr>
        <p:grpSpPr>
          <a:xfrm>
            <a:off x="4338498" y="1598693"/>
            <a:ext cx="3373668" cy="667385"/>
            <a:chOff x="4338498" y="1598693"/>
            <a:chExt cx="3373668" cy="667385"/>
          </a:xfrm>
        </p:grpSpPr>
        <p:sp>
          <p:nvSpPr>
            <p:cNvPr id="37" name="TextBox 36"/>
            <p:cNvSpPr txBox="1"/>
            <p:nvPr/>
          </p:nvSpPr>
          <p:spPr>
            <a:xfrm>
              <a:off x="4430941" y="1669909"/>
              <a:ext cx="1675292" cy="400110"/>
            </a:xfrm>
            <a:prstGeom prst="rect">
              <a:avLst/>
            </a:prstGeom>
            <a:noFill/>
          </p:spPr>
          <p:txBody>
            <a:bodyPr wrap="square" rtlCol="0">
              <a:spAutoFit/>
            </a:bodyPr>
            <a:lstStyle/>
            <a:p>
              <a:r>
                <a:rPr lang="en-US" sz="2000" dirty="0" smtClean="0"/>
                <a:t>Outreach Blitz</a:t>
              </a:r>
              <a:endParaRPr lang="en-US" sz="2000" dirty="0"/>
            </a:p>
          </p:txBody>
        </p:sp>
        <p:grpSp>
          <p:nvGrpSpPr>
            <p:cNvPr id="51" name="Group 50"/>
            <p:cNvGrpSpPr/>
            <p:nvPr/>
          </p:nvGrpSpPr>
          <p:grpSpPr>
            <a:xfrm>
              <a:off x="6073457" y="1598693"/>
              <a:ext cx="1638709" cy="646331"/>
              <a:chOff x="6147203" y="1549529"/>
              <a:chExt cx="1638709" cy="646331"/>
            </a:xfrm>
          </p:grpSpPr>
          <p:sp>
            <p:nvSpPr>
              <p:cNvPr id="43" name="TextBox 42"/>
              <p:cNvSpPr txBox="1"/>
              <p:nvPr/>
            </p:nvSpPr>
            <p:spPr>
              <a:xfrm>
                <a:off x="6212753" y="1549529"/>
                <a:ext cx="1573159" cy="646331"/>
              </a:xfrm>
              <a:prstGeom prst="rect">
                <a:avLst/>
              </a:prstGeom>
              <a:noFill/>
            </p:spPr>
            <p:txBody>
              <a:bodyPr wrap="square" rtlCol="0">
                <a:spAutoFit/>
              </a:bodyPr>
              <a:lstStyle/>
              <a:p>
                <a:pPr marL="114300" indent="-114300">
                  <a:buFont typeface="Arial"/>
                  <a:buChar char="•"/>
                </a:pPr>
                <a:r>
                  <a:rPr lang="en-US" sz="1200" dirty="0" smtClean="0"/>
                  <a:t>4 SUL presentations</a:t>
                </a:r>
              </a:p>
              <a:p>
                <a:pPr marL="114300" indent="-114300">
                  <a:buFont typeface="Arial"/>
                  <a:buChar char="•"/>
                </a:pPr>
                <a:r>
                  <a:rPr lang="en-US" sz="1200" dirty="0" smtClean="0"/>
                  <a:t>7 Public workshops</a:t>
                </a:r>
              </a:p>
              <a:p>
                <a:pPr marL="114300" indent="-114300">
                  <a:buFont typeface="Arial"/>
                  <a:buChar char="•"/>
                </a:pPr>
                <a:r>
                  <a:rPr lang="en-US" sz="1200" dirty="0" smtClean="0"/>
                  <a:t>2 SUL News articles</a:t>
                </a:r>
                <a:endParaRPr lang="en-US" sz="1200" dirty="0"/>
              </a:p>
            </p:txBody>
          </p:sp>
          <p:sp>
            <p:nvSpPr>
              <p:cNvPr id="44" name="Double Brace 43"/>
              <p:cNvSpPr/>
              <p:nvPr/>
            </p:nvSpPr>
            <p:spPr>
              <a:xfrm>
                <a:off x="6147203" y="1583499"/>
                <a:ext cx="1638709" cy="575364"/>
              </a:xfrm>
              <a:prstGeom prst="bracePair">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
          <p:nvSpPr>
            <p:cNvPr id="50" name="Right Bracket 49"/>
            <p:cNvSpPr/>
            <p:nvPr/>
          </p:nvSpPr>
          <p:spPr>
            <a:xfrm>
              <a:off x="4338498" y="1719688"/>
              <a:ext cx="45719" cy="546390"/>
            </a:xfrm>
            <a:prstGeom prst="righ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176" name="Group 175"/>
          <p:cNvGrpSpPr/>
          <p:nvPr/>
        </p:nvGrpSpPr>
        <p:grpSpPr>
          <a:xfrm>
            <a:off x="2183066" y="1629554"/>
            <a:ext cx="1878235" cy="307777"/>
            <a:chOff x="2183066" y="1629554"/>
            <a:chExt cx="1878235" cy="307777"/>
          </a:xfrm>
        </p:grpSpPr>
        <p:sp>
          <p:nvSpPr>
            <p:cNvPr id="31" name="TextBox 30"/>
            <p:cNvSpPr txBox="1"/>
            <p:nvPr/>
          </p:nvSpPr>
          <p:spPr>
            <a:xfrm>
              <a:off x="2183066" y="1629554"/>
              <a:ext cx="1534927" cy="307777"/>
            </a:xfrm>
            <a:prstGeom prst="rect">
              <a:avLst/>
            </a:prstGeom>
            <a:noFill/>
          </p:spPr>
          <p:txBody>
            <a:bodyPr wrap="square" rtlCol="0">
              <a:spAutoFit/>
            </a:bodyPr>
            <a:lstStyle/>
            <a:p>
              <a:pPr algn="r"/>
              <a:r>
                <a:rPr lang="en-US" sz="1400" dirty="0" smtClean="0"/>
                <a:t>1</a:t>
              </a:r>
              <a:r>
                <a:rPr lang="en-US" sz="1400" baseline="30000" dirty="0" smtClean="0"/>
                <a:t>st</a:t>
              </a:r>
              <a:r>
                <a:rPr lang="en-US" sz="1400" dirty="0" smtClean="0"/>
                <a:t> Contact: Hatef</a:t>
              </a:r>
              <a:endParaRPr lang="en-US" sz="1400" dirty="0"/>
            </a:p>
          </p:txBody>
        </p:sp>
        <p:cxnSp>
          <p:nvCxnSpPr>
            <p:cNvPr id="58" name="Straight Connector 57"/>
            <p:cNvCxnSpPr/>
            <p:nvPr/>
          </p:nvCxnSpPr>
          <p:spPr>
            <a:xfrm rot="5400000">
              <a:off x="3877356" y="166278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333276" y="2875327"/>
            <a:ext cx="4634000" cy="307777"/>
            <a:chOff x="4370710" y="2358586"/>
            <a:chExt cx="4634000" cy="307777"/>
          </a:xfrm>
        </p:grpSpPr>
        <p:sp>
          <p:nvSpPr>
            <p:cNvPr id="60" name="TextBox 59"/>
            <p:cNvSpPr txBox="1"/>
            <p:nvPr/>
          </p:nvSpPr>
          <p:spPr>
            <a:xfrm>
              <a:off x="4738600" y="2358586"/>
              <a:ext cx="4266110" cy="307777"/>
            </a:xfrm>
            <a:prstGeom prst="rect">
              <a:avLst/>
            </a:prstGeom>
            <a:noFill/>
          </p:spPr>
          <p:txBody>
            <a:bodyPr wrap="square" rtlCol="0">
              <a:spAutoFit/>
            </a:bodyPr>
            <a:lstStyle/>
            <a:p>
              <a:r>
                <a:rPr lang="en-US" sz="1400" dirty="0" smtClean="0"/>
                <a:t>Email to Eng. Research Administrators</a:t>
              </a:r>
              <a:endParaRPr lang="en-US" sz="1400" dirty="0"/>
            </a:p>
          </p:txBody>
        </p:sp>
        <p:cxnSp>
          <p:nvCxnSpPr>
            <p:cNvPr id="61" name="Straight Connector 60"/>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sp>
        <p:nvSpPr>
          <p:cNvPr id="62" name="TextBox 61"/>
          <p:cNvSpPr txBox="1"/>
          <p:nvPr/>
        </p:nvSpPr>
        <p:spPr>
          <a:xfrm>
            <a:off x="3278242" y="3070589"/>
            <a:ext cx="480721" cy="246221"/>
          </a:xfrm>
          <a:prstGeom prst="rect">
            <a:avLst/>
          </a:prstGeom>
          <a:noFill/>
        </p:spPr>
        <p:txBody>
          <a:bodyPr wrap="none" rtlCol="0">
            <a:spAutoFit/>
          </a:bodyPr>
          <a:lstStyle/>
          <a:p>
            <a:r>
              <a:rPr lang="en-US" sz="1000" dirty="0" smtClean="0"/>
              <a:t>Jan. 1</a:t>
            </a:r>
            <a:endParaRPr lang="en-US" sz="1000" dirty="0"/>
          </a:p>
        </p:txBody>
      </p:sp>
      <p:cxnSp>
        <p:nvCxnSpPr>
          <p:cNvPr id="63" name="Straight Connector 62"/>
          <p:cNvCxnSpPr/>
          <p:nvPr/>
        </p:nvCxnSpPr>
        <p:spPr>
          <a:xfrm rot="5400000">
            <a:off x="3877356" y="303175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nvGrpSpPr>
          <p:cNvPr id="64" name="Group 63"/>
          <p:cNvGrpSpPr/>
          <p:nvPr/>
        </p:nvGrpSpPr>
        <p:grpSpPr>
          <a:xfrm>
            <a:off x="4331682" y="3215696"/>
            <a:ext cx="4634000" cy="307777"/>
            <a:chOff x="4370710" y="2358586"/>
            <a:chExt cx="4634000" cy="307777"/>
          </a:xfrm>
        </p:grpSpPr>
        <p:sp>
          <p:nvSpPr>
            <p:cNvPr id="65" name="TextBox 64"/>
            <p:cNvSpPr txBox="1"/>
            <p:nvPr/>
          </p:nvSpPr>
          <p:spPr>
            <a:xfrm>
              <a:off x="4738600" y="2358586"/>
              <a:ext cx="4266110" cy="307777"/>
            </a:xfrm>
            <a:prstGeom prst="rect">
              <a:avLst/>
            </a:prstGeom>
            <a:noFill/>
          </p:spPr>
          <p:txBody>
            <a:bodyPr wrap="square" rtlCol="0">
              <a:spAutoFit/>
            </a:bodyPr>
            <a:lstStyle/>
            <a:p>
              <a:r>
                <a:rPr lang="en-US" sz="1400" dirty="0" smtClean="0"/>
                <a:t>Email via DoR Office to research grant administrators list</a:t>
              </a:r>
              <a:endParaRPr lang="en-US" sz="1400" dirty="0"/>
            </a:p>
          </p:txBody>
        </p:sp>
        <p:cxnSp>
          <p:nvCxnSpPr>
            <p:cNvPr id="66" name="Straight Connector 65"/>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77" name="Group 176"/>
          <p:cNvGrpSpPr/>
          <p:nvPr/>
        </p:nvGrpSpPr>
        <p:grpSpPr>
          <a:xfrm>
            <a:off x="4337934" y="3413009"/>
            <a:ext cx="2200515" cy="405185"/>
            <a:chOff x="4337934" y="3413009"/>
            <a:chExt cx="2200515" cy="405185"/>
          </a:xfrm>
        </p:grpSpPr>
        <p:sp>
          <p:nvSpPr>
            <p:cNvPr id="67" name="TextBox 66"/>
            <p:cNvSpPr txBox="1"/>
            <p:nvPr/>
          </p:nvSpPr>
          <p:spPr>
            <a:xfrm>
              <a:off x="4384504" y="3429397"/>
              <a:ext cx="2153945" cy="307777"/>
            </a:xfrm>
            <a:prstGeom prst="rect">
              <a:avLst/>
            </a:prstGeom>
            <a:noFill/>
          </p:spPr>
          <p:txBody>
            <a:bodyPr wrap="square" rtlCol="0">
              <a:spAutoFit/>
            </a:bodyPr>
            <a:lstStyle/>
            <a:p>
              <a:r>
                <a:rPr lang="en-US" sz="1400" dirty="0" smtClean="0"/>
                <a:t>6 Stanford Report ads run</a:t>
              </a:r>
              <a:endParaRPr lang="en-US" sz="1400" dirty="0"/>
            </a:p>
          </p:txBody>
        </p:sp>
        <p:sp>
          <p:nvSpPr>
            <p:cNvPr id="68" name="Right Bracket 67"/>
            <p:cNvSpPr/>
            <p:nvPr/>
          </p:nvSpPr>
          <p:spPr>
            <a:xfrm>
              <a:off x="4337934" y="3413009"/>
              <a:ext cx="45719" cy="405185"/>
            </a:xfrm>
            <a:prstGeom prst="rightBracket">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grpSp>
        <p:nvGrpSpPr>
          <p:cNvPr id="69" name="Group 68"/>
          <p:cNvGrpSpPr/>
          <p:nvPr/>
        </p:nvGrpSpPr>
        <p:grpSpPr>
          <a:xfrm>
            <a:off x="4339165" y="3686204"/>
            <a:ext cx="4634000" cy="307777"/>
            <a:chOff x="4370710" y="2358586"/>
            <a:chExt cx="4634000" cy="307777"/>
          </a:xfrm>
        </p:grpSpPr>
        <p:sp>
          <p:nvSpPr>
            <p:cNvPr id="70" name="TextBox 69"/>
            <p:cNvSpPr txBox="1"/>
            <p:nvPr/>
          </p:nvSpPr>
          <p:spPr>
            <a:xfrm>
              <a:off x="4738600" y="2358586"/>
              <a:ext cx="4266110" cy="307777"/>
            </a:xfrm>
            <a:prstGeom prst="rect">
              <a:avLst/>
            </a:prstGeom>
            <a:noFill/>
          </p:spPr>
          <p:txBody>
            <a:bodyPr wrap="square" rtlCol="0">
              <a:spAutoFit/>
            </a:bodyPr>
            <a:lstStyle/>
            <a:p>
              <a:r>
                <a:rPr lang="en-US" sz="1400" dirty="0" smtClean="0"/>
                <a:t>DMPTool updated with med school info</a:t>
              </a:r>
              <a:endParaRPr lang="en-US" sz="1400" dirty="0"/>
            </a:p>
          </p:txBody>
        </p:sp>
        <p:cxnSp>
          <p:nvCxnSpPr>
            <p:cNvPr id="71" name="Straight Connector 70"/>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78" name="Group 177"/>
          <p:cNvGrpSpPr/>
          <p:nvPr/>
        </p:nvGrpSpPr>
        <p:grpSpPr>
          <a:xfrm>
            <a:off x="966840" y="3402361"/>
            <a:ext cx="3100775" cy="307777"/>
            <a:chOff x="966840" y="3402361"/>
            <a:chExt cx="3100775" cy="307777"/>
          </a:xfrm>
        </p:grpSpPr>
        <p:cxnSp>
          <p:nvCxnSpPr>
            <p:cNvPr id="73" name="Straight Connector 72"/>
            <p:cNvCxnSpPr/>
            <p:nvPr/>
          </p:nvCxnSpPr>
          <p:spPr>
            <a:xfrm rot="5400000">
              <a:off x="3883670" y="3402812"/>
              <a:ext cx="0" cy="367890"/>
            </a:xfrm>
            <a:prstGeom prst="line">
              <a:avLst/>
            </a:prstGeom>
            <a:ln/>
            <a:effectLst/>
          </p:spPr>
          <p:style>
            <a:lnRef idx="2">
              <a:schemeClr val="dk1"/>
            </a:lnRef>
            <a:fillRef idx="0">
              <a:schemeClr val="dk1"/>
            </a:fillRef>
            <a:effectRef idx="1">
              <a:schemeClr val="dk1"/>
            </a:effectRef>
            <a:fontRef idx="minor">
              <a:schemeClr val="tx1"/>
            </a:fontRef>
          </p:style>
        </p:cxnSp>
        <p:grpSp>
          <p:nvGrpSpPr>
            <p:cNvPr id="78" name="Group 77"/>
            <p:cNvGrpSpPr/>
            <p:nvPr/>
          </p:nvGrpSpPr>
          <p:grpSpPr>
            <a:xfrm>
              <a:off x="966840" y="3402361"/>
              <a:ext cx="2773855" cy="307777"/>
              <a:chOff x="966840" y="3402361"/>
              <a:chExt cx="2773855" cy="307777"/>
            </a:xfrm>
          </p:grpSpPr>
          <p:sp>
            <p:nvSpPr>
              <p:cNvPr id="72" name="TextBox 71"/>
              <p:cNvSpPr txBox="1"/>
              <p:nvPr/>
            </p:nvSpPr>
            <p:spPr>
              <a:xfrm>
                <a:off x="966840" y="3402361"/>
                <a:ext cx="2773855" cy="307777"/>
              </a:xfrm>
              <a:prstGeom prst="rect">
                <a:avLst/>
              </a:prstGeom>
              <a:noFill/>
            </p:spPr>
            <p:txBody>
              <a:bodyPr wrap="square" rtlCol="0">
                <a:spAutoFit/>
              </a:bodyPr>
              <a:lstStyle/>
              <a:p>
                <a:pPr algn="r"/>
                <a:r>
                  <a:rPr lang="en-US" sz="1400" dirty="0" smtClean="0"/>
                  <a:t> DMPTool users &amp; web site visits</a:t>
                </a:r>
                <a:endParaRPr lang="en-US" sz="1400" dirty="0"/>
              </a:p>
            </p:txBody>
          </p:sp>
          <p:cxnSp>
            <p:nvCxnSpPr>
              <p:cNvPr id="75" name="Straight Arrow Connector 74"/>
              <p:cNvCxnSpPr/>
              <p:nvPr/>
            </p:nvCxnSpPr>
            <p:spPr>
              <a:xfrm flipV="1">
                <a:off x="1253611" y="3428151"/>
                <a:ext cx="0" cy="2077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grpSp>
        <p:nvGrpSpPr>
          <p:cNvPr id="81" name="Group 80"/>
          <p:cNvGrpSpPr/>
          <p:nvPr/>
        </p:nvGrpSpPr>
        <p:grpSpPr>
          <a:xfrm>
            <a:off x="4336562" y="3980992"/>
            <a:ext cx="2668916" cy="307777"/>
            <a:chOff x="4370710" y="2301228"/>
            <a:chExt cx="2668916" cy="307777"/>
          </a:xfrm>
        </p:grpSpPr>
        <p:sp>
          <p:nvSpPr>
            <p:cNvPr id="82" name="TextBox 81"/>
            <p:cNvSpPr txBox="1"/>
            <p:nvPr/>
          </p:nvSpPr>
          <p:spPr>
            <a:xfrm>
              <a:off x="4738600" y="2301228"/>
              <a:ext cx="2301026" cy="307777"/>
            </a:xfrm>
            <a:prstGeom prst="rect">
              <a:avLst/>
            </a:prstGeom>
            <a:noFill/>
          </p:spPr>
          <p:txBody>
            <a:bodyPr wrap="square" rtlCol="0">
              <a:spAutoFit/>
            </a:bodyPr>
            <a:lstStyle/>
            <a:p>
              <a:r>
                <a:rPr lang="en-US" sz="1400" dirty="0"/>
                <a:t>R</a:t>
              </a:r>
              <a:r>
                <a:rPr lang="en-US" sz="1400" dirty="0" smtClean="0"/>
                <a:t>elease of new DoR web site</a:t>
              </a:r>
              <a:endParaRPr lang="en-US" sz="1400" dirty="0"/>
            </a:p>
          </p:txBody>
        </p:sp>
        <p:cxnSp>
          <p:nvCxnSpPr>
            <p:cNvPr id="83" name="Straight Connector 82"/>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84" name="Group 83"/>
          <p:cNvGrpSpPr/>
          <p:nvPr/>
        </p:nvGrpSpPr>
        <p:grpSpPr>
          <a:xfrm>
            <a:off x="4333276" y="4141586"/>
            <a:ext cx="2668916" cy="307777"/>
            <a:chOff x="4370710" y="2309422"/>
            <a:chExt cx="2668916" cy="307777"/>
          </a:xfrm>
        </p:grpSpPr>
        <p:sp>
          <p:nvSpPr>
            <p:cNvPr id="85" name="TextBox 84"/>
            <p:cNvSpPr txBox="1"/>
            <p:nvPr/>
          </p:nvSpPr>
          <p:spPr>
            <a:xfrm>
              <a:off x="4738600" y="2309422"/>
              <a:ext cx="2301026" cy="307777"/>
            </a:xfrm>
            <a:prstGeom prst="rect">
              <a:avLst/>
            </a:prstGeom>
            <a:noFill/>
          </p:spPr>
          <p:txBody>
            <a:bodyPr wrap="square" rtlCol="0">
              <a:spAutoFit/>
            </a:bodyPr>
            <a:lstStyle/>
            <a:p>
              <a:r>
                <a:rPr lang="en-US" sz="1400" dirty="0" smtClean="0"/>
                <a:t>Hopkins mini deposit-a-thon</a:t>
              </a:r>
              <a:endParaRPr lang="en-US" sz="1400" dirty="0"/>
            </a:p>
          </p:txBody>
        </p:sp>
        <p:cxnSp>
          <p:nvCxnSpPr>
            <p:cNvPr id="86" name="Straight Connector 85"/>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87" name="Group 86"/>
          <p:cNvGrpSpPr/>
          <p:nvPr/>
        </p:nvGrpSpPr>
        <p:grpSpPr>
          <a:xfrm>
            <a:off x="4331682" y="4332092"/>
            <a:ext cx="3861866" cy="307777"/>
            <a:chOff x="4370710" y="2407750"/>
            <a:chExt cx="3861866" cy="307777"/>
          </a:xfrm>
        </p:grpSpPr>
        <p:sp>
          <p:nvSpPr>
            <p:cNvPr id="88" name="TextBox 87"/>
            <p:cNvSpPr txBox="1"/>
            <p:nvPr/>
          </p:nvSpPr>
          <p:spPr>
            <a:xfrm>
              <a:off x="4738600" y="2407750"/>
              <a:ext cx="3493976" cy="307777"/>
            </a:xfrm>
            <a:prstGeom prst="rect">
              <a:avLst/>
            </a:prstGeom>
            <a:noFill/>
          </p:spPr>
          <p:txBody>
            <a:bodyPr wrap="square" rtlCol="0">
              <a:spAutoFit/>
            </a:bodyPr>
            <a:lstStyle/>
            <a:p>
              <a:r>
                <a:rPr lang="en-US" sz="1400" dirty="0" smtClean="0"/>
                <a:t>SDR Deposit of the Week series launches</a:t>
              </a:r>
              <a:endParaRPr lang="en-US" sz="1400" dirty="0"/>
            </a:p>
          </p:txBody>
        </p:sp>
        <p:cxnSp>
          <p:nvCxnSpPr>
            <p:cNvPr id="89" name="Straight Connector 88"/>
            <p:cNvCxnSpPr/>
            <p:nvPr/>
          </p:nvCxnSpPr>
          <p:spPr>
            <a:xfrm flipH="1" flipV="1">
              <a:off x="4370710" y="2521876"/>
              <a:ext cx="377678" cy="39763"/>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90" name="Group 89"/>
          <p:cNvGrpSpPr/>
          <p:nvPr/>
        </p:nvGrpSpPr>
        <p:grpSpPr>
          <a:xfrm>
            <a:off x="4336562" y="4477786"/>
            <a:ext cx="3103180" cy="307777"/>
            <a:chOff x="4370710" y="2334004"/>
            <a:chExt cx="3103180" cy="307777"/>
          </a:xfrm>
        </p:grpSpPr>
        <p:sp>
          <p:nvSpPr>
            <p:cNvPr id="91" name="TextBox 90"/>
            <p:cNvSpPr txBox="1"/>
            <p:nvPr/>
          </p:nvSpPr>
          <p:spPr>
            <a:xfrm>
              <a:off x="4730406" y="2334004"/>
              <a:ext cx="2743484" cy="307777"/>
            </a:xfrm>
            <a:prstGeom prst="rect">
              <a:avLst/>
            </a:prstGeom>
            <a:noFill/>
          </p:spPr>
          <p:txBody>
            <a:bodyPr wrap="square" rtlCol="0">
              <a:spAutoFit/>
            </a:bodyPr>
            <a:lstStyle/>
            <a:p>
              <a:r>
                <a:rPr lang="en-US" sz="1400" dirty="0" smtClean="0"/>
                <a:t>Data Services Newsletter launches</a:t>
              </a:r>
              <a:endParaRPr lang="en-US" sz="1400" dirty="0"/>
            </a:p>
          </p:txBody>
        </p:sp>
        <p:cxnSp>
          <p:nvCxnSpPr>
            <p:cNvPr id="92" name="Straight Connector 91"/>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93" name="Group 92"/>
          <p:cNvGrpSpPr/>
          <p:nvPr/>
        </p:nvGrpSpPr>
        <p:grpSpPr>
          <a:xfrm>
            <a:off x="4333276" y="4610714"/>
            <a:ext cx="2729563" cy="307777"/>
            <a:chOff x="4370710" y="2334004"/>
            <a:chExt cx="2729563" cy="307777"/>
          </a:xfrm>
        </p:grpSpPr>
        <p:sp>
          <p:nvSpPr>
            <p:cNvPr id="94" name="TextBox 93"/>
            <p:cNvSpPr txBox="1"/>
            <p:nvPr/>
          </p:nvSpPr>
          <p:spPr>
            <a:xfrm>
              <a:off x="4738600" y="2334004"/>
              <a:ext cx="2361673" cy="307777"/>
            </a:xfrm>
            <a:prstGeom prst="rect">
              <a:avLst/>
            </a:prstGeom>
            <a:noFill/>
          </p:spPr>
          <p:txBody>
            <a:bodyPr wrap="square" rtlCol="0">
              <a:spAutoFit/>
            </a:bodyPr>
            <a:lstStyle/>
            <a:p>
              <a:r>
                <a:rPr lang="en-US" sz="1400" dirty="0" smtClean="0"/>
                <a:t>New Microsite plan conceived</a:t>
              </a:r>
              <a:endParaRPr lang="en-US" sz="1400" dirty="0"/>
            </a:p>
          </p:txBody>
        </p:sp>
        <p:cxnSp>
          <p:nvCxnSpPr>
            <p:cNvPr id="95" name="Straight Connector 94"/>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98" name="Group 97"/>
          <p:cNvGrpSpPr/>
          <p:nvPr/>
        </p:nvGrpSpPr>
        <p:grpSpPr>
          <a:xfrm>
            <a:off x="4337934" y="4801951"/>
            <a:ext cx="4625806" cy="307777"/>
            <a:chOff x="4370710" y="2342198"/>
            <a:chExt cx="4625806" cy="307777"/>
          </a:xfrm>
        </p:grpSpPr>
        <p:sp>
          <p:nvSpPr>
            <p:cNvPr id="99" name="TextBox 98"/>
            <p:cNvSpPr txBox="1"/>
            <p:nvPr/>
          </p:nvSpPr>
          <p:spPr>
            <a:xfrm>
              <a:off x="4730406" y="2342198"/>
              <a:ext cx="4266110" cy="307777"/>
            </a:xfrm>
            <a:prstGeom prst="rect">
              <a:avLst/>
            </a:prstGeom>
            <a:noFill/>
          </p:spPr>
          <p:txBody>
            <a:bodyPr wrap="square" rtlCol="0">
              <a:spAutoFit/>
            </a:bodyPr>
            <a:lstStyle/>
            <a:p>
              <a:r>
                <a:rPr lang="en-US" sz="1400" dirty="0" smtClean="0"/>
                <a:t>Data Disaster article published</a:t>
              </a:r>
              <a:endParaRPr lang="en-US" sz="1400" dirty="0"/>
            </a:p>
          </p:txBody>
        </p:sp>
        <p:cxnSp>
          <p:nvCxnSpPr>
            <p:cNvPr id="100" name="Straight Connector 99"/>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16" name="Group 115"/>
          <p:cNvGrpSpPr/>
          <p:nvPr/>
        </p:nvGrpSpPr>
        <p:grpSpPr>
          <a:xfrm>
            <a:off x="4341470" y="5274352"/>
            <a:ext cx="4634000" cy="307777"/>
            <a:chOff x="4370710" y="2358586"/>
            <a:chExt cx="4634000" cy="307777"/>
          </a:xfrm>
        </p:grpSpPr>
        <p:sp>
          <p:nvSpPr>
            <p:cNvPr id="117" name="TextBox 116"/>
            <p:cNvSpPr txBox="1"/>
            <p:nvPr/>
          </p:nvSpPr>
          <p:spPr>
            <a:xfrm>
              <a:off x="4738600" y="2358586"/>
              <a:ext cx="4266110" cy="307777"/>
            </a:xfrm>
            <a:prstGeom prst="rect">
              <a:avLst/>
            </a:prstGeom>
            <a:noFill/>
          </p:spPr>
          <p:txBody>
            <a:bodyPr wrap="square" rtlCol="0">
              <a:spAutoFit/>
            </a:bodyPr>
            <a:lstStyle/>
            <a:p>
              <a:r>
                <a:rPr lang="en-US" sz="1400" dirty="0" smtClean="0"/>
                <a:t>Dean of Eng’s Executive Committee Presentation</a:t>
              </a:r>
              <a:endParaRPr lang="en-US" sz="1400" dirty="0"/>
            </a:p>
          </p:txBody>
        </p:sp>
        <p:cxnSp>
          <p:nvCxnSpPr>
            <p:cNvPr id="118" name="Straight Connector 117"/>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19" name="Group 118"/>
          <p:cNvGrpSpPr/>
          <p:nvPr/>
        </p:nvGrpSpPr>
        <p:grpSpPr>
          <a:xfrm>
            <a:off x="4329740" y="5728472"/>
            <a:ext cx="1596792" cy="307777"/>
            <a:chOff x="4370710" y="2342198"/>
            <a:chExt cx="1596792" cy="307777"/>
          </a:xfrm>
        </p:grpSpPr>
        <p:sp>
          <p:nvSpPr>
            <p:cNvPr id="120" name="TextBox 119"/>
            <p:cNvSpPr txBox="1"/>
            <p:nvPr/>
          </p:nvSpPr>
          <p:spPr>
            <a:xfrm>
              <a:off x="4722212" y="2342198"/>
              <a:ext cx="1245290" cy="307777"/>
            </a:xfrm>
            <a:prstGeom prst="rect">
              <a:avLst/>
            </a:prstGeom>
            <a:noFill/>
          </p:spPr>
          <p:txBody>
            <a:bodyPr wrap="square" rtlCol="0">
              <a:spAutoFit/>
            </a:bodyPr>
            <a:lstStyle/>
            <a:p>
              <a:r>
                <a:rPr lang="en-US" sz="1400" dirty="0" smtClean="0"/>
                <a:t>FAQ Published</a:t>
              </a:r>
              <a:endParaRPr lang="en-US" sz="1400" dirty="0"/>
            </a:p>
          </p:txBody>
        </p:sp>
        <p:cxnSp>
          <p:nvCxnSpPr>
            <p:cNvPr id="121" name="Straight Connector 120"/>
            <p:cNvCxnSpPr/>
            <p:nvPr/>
          </p:nvCxnSpPr>
          <p:spPr>
            <a:xfrm rot="5400000">
              <a:off x="4554655" y="233793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25" name="Group 124"/>
          <p:cNvGrpSpPr/>
          <p:nvPr/>
        </p:nvGrpSpPr>
        <p:grpSpPr>
          <a:xfrm>
            <a:off x="4334407" y="5895182"/>
            <a:ext cx="1334811" cy="307777"/>
            <a:chOff x="4370710" y="2473302"/>
            <a:chExt cx="1334811" cy="307777"/>
          </a:xfrm>
        </p:grpSpPr>
        <p:sp>
          <p:nvSpPr>
            <p:cNvPr id="126" name="TextBox 125"/>
            <p:cNvSpPr txBox="1"/>
            <p:nvPr/>
          </p:nvSpPr>
          <p:spPr>
            <a:xfrm>
              <a:off x="4714018" y="2473302"/>
              <a:ext cx="991503" cy="307777"/>
            </a:xfrm>
            <a:prstGeom prst="rect">
              <a:avLst/>
            </a:prstGeom>
            <a:noFill/>
          </p:spPr>
          <p:txBody>
            <a:bodyPr wrap="square" rtlCol="0">
              <a:spAutoFit/>
            </a:bodyPr>
            <a:lstStyle/>
            <a:p>
              <a:r>
                <a:rPr lang="en-US" sz="1400" dirty="0" smtClean="0"/>
                <a:t>FORUM</a:t>
              </a:r>
              <a:endParaRPr lang="en-US" sz="1400" dirty="0"/>
            </a:p>
          </p:txBody>
        </p:sp>
        <p:cxnSp>
          <p:nvCxnSpPr>
            <p:cNvPr id="127" name="Straight Connector 126"/>
            <p:cNvCxnSpPr>
              <a:stCxn id="126" idx="1"/>
            </p:cNvCxnSpPr>
            <p:nvPr/>
          </p:nvCxnSpPr>
          <p:spPr>
            <a:xfrm flipH="1" flipV="1">
              <a:off x="4370710" y="2521878"/>
              <a:ext cx="343308" cy="105313"/>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80" name="Group 179"/>
          <p:cNvGrpSpPr/>
          <p:nvPr/>
        </p:nvGrpSpPr>
        <p:grpSpPr>
          <a:xfrm>
            <a:off x="2724980" y="4907394"/>
            <a:ext cx="1345922" cy="1639076"/>
            <a:chOff x="2724980" y="4907394"/>
            <a:chExt cx="1345922" cy="1639076"/>
          </a:xfrm>
        </p:grpSpPr>
        <p:grpSp>
          <p:nvGrpSpPr>
            <p:cNvPr id="104" name="Group 103"/>
            <p:cNvGrpSpPr/>
            <p:nvPr/>
          </p:nvGrpSpPr>
          <p:grpSpPr>
            <a:xfrm>
              <a:off x="2734581" y="4907394"/>
              <a:ext cx="1336321" cy="307777"/>
              <a:chOff x="4888106" y="2349968"/>
              <a:chExt cx="1336321" cy="307777"/>
            </a:xfrm>
          </p:grpSpPr>
          <p:sp>
            <p:nvSpPr>
              <p:cNvPr id="105" name="TextBox 104"/>
              <p:cNvSpPr txBox="1"/>
              <p:nvPr/>
            </p:nvSpPr>
            <p:spPr>
              <a:xfrm>
                <a:off x="4888106" y="2349968"/>
                <a:ext cx="1013090" cy="307777"/>
              </a:xfrm>
              <a:prstGeom prst="rect">
                <a:avLst/>
              </a:prstGeom>
              <a:noFill/>
            </p:spPr>
            <p:txBody>
              <a:bodyPr wrap="square" rtlCol="0">
                <a:spAutoFit/>
              </a:bodyPr>
              <a:lstStyle/>
              <a:p>
                <a:pPr algn="r"/>
                <a:r>
                  <a:rPr lang="en-US" sz="1400" dirty="0" smtClean="0"/>
                  <a:t>Newsletter</a:t>
                </a:r>
                <a:endParaRPr lang="en-US" sz="1400" dirty="0"/>
              </a:p>
            </p:txBody>
          </p:sp>
          <p:cxnSp>
            <p:nvCxnSpPr>
              <p:cNvPr id="106" name="Straight Connector 105"/>
              <p:cNvCxnSpPr/>
              <p:nvPr/>
            </p:nvCxnSpPr>
            <p:spPr>
              <a:xfrm rot="5400000">
                <a:off x="6040482" y="2361975"/>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46" name="Group 145"/>
            <p:cNvGrpSpPr/>
            <p:nvPr/>
          </p:nvGrpSpPr>
          <p:grpSpPr>
            <a:xfrm>
              <a:off x="2724980" y="5662872"/>
              <a:ext cx="1336321" cy="307777"/>
              <a:chOff x="4888106" y="2349968"/>
              <a:chExt cx="1336321" cy="307777"/>
            </a:xfrm>
          </p:grpSpPr>
          <p:sp>
            <p:nvSpPr>
              <p:cNvPr id="147" name="TextBox 146"/>
              <p:cNvSpPr txBox="1"/>
              <p:nvPr/>
            </p:nvSpPr>
            <p:spPr>
              <a:xfrm>
                <a:off x="4888106" y="2349968"/>
                <a:ext cx="1013090" cy="307777"/>
              </a:xfrm>
              <a:prstGeom prst="rect">
                <a:avLst/>
              </a:prstGeom>
              <a:noFill/>
            </p:spPr>
            <p:txBody>
              <a:bodyPr wrap="square" rtlCol="0">
                <a:spAutoFit/>
              </a:bodyPr>
              <a:lstStyle/>
              <a:p>
                <a:pPr algn="r"/>
                <a:r>
                  <a:rPr lang="en-US" sz="1400" dirty="0" smtClean="0"/>
                  <a:t>Newsletter</a:t>
                </a:r>
                <a:endParaRPr lang="en-US" sz="1400" dirty="0"/>
              </a:p>
            </p:txBody>
          </p:sp>
          <p:cxnSp>
            <p:nvCxnSpPr>
              <p:cNvPr id="148" name="Straight Connector 147"/>
              <p:cNvCxnSpPr/>
              <p:nvPr/>
            </p:nvCxnSpPr>
            <p:spPr>
              <a:xfrm rot="5400000">
                <a:off x="6040482" y="2361975"/>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49" name="Group 148"/>
            <p:cNvGrpSpPr/>
            <p:nvPr/>
          </p:nvGrpSpPr>
          <p:grpSpPr>
            <a:xfrm>
              <a:off x="2724980" y="6238693"/>
              <a:ext cx="1336321" cy="307777"/>
              <a:chOff x="4888106" y="2317192"/>
              <a:chExt cx="1336321" cy="307777"/>
            </a:xfrm>
          </p:grpSpPr>
          <p:sp>
            <p:nvSpPr>
              <p:cNvPr id="150" name="TextBox 149"/>
              <p:cNvSpPr txBox="1"/>
              <p:nvPr/>
            </p:nvSpPr>
            <p:spPr>
              <a:xfrm>
                <a:off x="4888106" y="2317192"/>
                <a:ext cx="1013090" cy="307777"/>
              </a:xfrm>
              <a:prstGeom prst="rect">
                <a:avLst/>
              </a:prstGeom>
              <a:noFill/>
            </p:spPr>
            <p:txBody>
              <a:bodyPr wrap="square" rtlCol="0">
                <a:spAutoFit/>
              </a:bodyPr>
              <a:lstStyle/>
              <a:p>
                <a:pPr algn="r"/>
                <a:r>
                  <a:rPr lang="en-US" sz="1400" dirty="0" smtClean="0"/>
                  <a:t>Newsletter</a:t>
                </a:r>
                <a:endParaRPr lang="en-US" sz="1400" dirty="0"/>
              </a:p>
            </p:txBody>
          </p:sp>
          <p:cxnSp>
            <p:nvCxnSpPr>
              <p:cNvPr id="151" name="Straight Connector 150"/>
              <p:cNvCxnSpPr/>
              <p:nvPr/>
            </p:nvCxnSpPr>
            <p:spPr>
              <a:xfrm rot="5400000">
                <a:off x="6040482" y="2312811"/>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52" name="Group 151"/>
            <p:cNvGrpSpPr/>
            <p:nvPr/>
          </p:nvGrpSpPr>
          <p:grpSpPr>
            <a:xfrm>
              <a:off x="2724980" y="5878068"/>
              <a:ext cx="1345922" cy="360625"/>
              <a:chOff x="4888106" y="2276222"/>
              <a:chExt cx="1345922" cy="360625"/>
            </a:xfrm>
          </p:grpSpPr>
          <p:sp>
            <p:nvSpPr>
              <p:cNvPr id="153" name="TextBox 152"/>
              <p:cNvSpPr txBox="1"/>
              <p:nvPr/>
            </p:nvSpPr>
            <p:spPr>
              <a:xfrm>
                <a:off x="4888106" y="2276222"/>
                <a:ext cx="1013090" cy="307777"/>
              </a:xfrm>
              <a:prstGeom prst="rect">
                <a:avLst/>
              </a:prstGeom>
              <a:noFill/>
            </p:spPr>
            <p:txBody>
              <a:bodyPr wrap="square" rtlCol="0">
                <a:spAutoFit/>
              </a:bodyPr>
              <a:lstStyle/>
              <a:p>
                <a:pPr algn="r"/>
                <a:r>
                  <a:rPr lang="en-US" sz="1400" dirty="0" smtClean="0"/>
                  <a:t>Newsletter</a:t>
                </a:r>
                <a:endParaRPr lang="en-US" sz="1400" dirty="0"/>
              </a:p>
            </p:txBody>
          </p:sp>
          <p:cxnSp>
            <p:nvCxnSpPr>
              <p:cNvPr id="154" name="Straight Connector 153"/>
              <p:cNvCxnSpPr/>
              <p:nvPr/>
            </p:nvCxnSpPr>
            <p:spPr>
              <a:xfrm flipH="1" flipV="1">
                <a:off x="5856537" y="2450792"/>
                <a:ext cx="377491" cy="186055"/>
              </a:xfrm>
              <a:prstGeom prst="line">
                <a:avLst/>
              </a:prstGeom>
              <a:ln/>
              <a:effectLst/>
            </p:spPr>
            <p:style>
              <a:lnRef idx="2">
                <a:schemeClr val="dk1"/>
              </a:lnRef>
              <a:fillRef idx="0">
                <a:schemeClr val="dk1"/>
              </a:fillRef>
              <a:effectRef idx="1">
                <a:schemeClr val="dk1"/>
              </a:effectRef>
              <a:fontRef idx="minor">
                <a:schemeClr val="tx1"/>
              </a:fontRef>
            </p:style>
          </p:cxnSp>
        </p:grpSp>
      </p:grpSp>
      <p:grpSp>
        <p:nvGrpSpPr>
          <p:cNvPr id="181" name="Group 180"/>
          <p:cNvGrpSpPr/>
          <p:nvPr/>
        </p:nvGrpSpPr>
        <p:grpSpPr>
          <a:xfrm>
            <a:off x="1583997" y="4485981"/>
            <a:ext cx="2477305" cy="2250487"/>
            <a:chOff x="1583997" y="4485981"/>
            <a:chExt cx="2477305" cy="2250487"/>
          </a:xfrm>
        </p:grpSpPr>
        <p:grpSp>
          <p:nvGrpSpPr>
            <p:cNvPr id="155" name="Group 154"/>
            <p:cNvGrpSpPr/>
            <p:nvPr/>
          </p:nvGrpSpPr>
          <p:grpSpPr>
            <a:xfrm>
              <a:off x="1583997" y="4485981"/>
              <a:ext cx="2477304" cy="307777"/>
              <a:chOff x="3747123" y="2349968"/>
              <a:chExt cx="2477304" cy="307777"/>
            </a:xfrm>
          </p:grpSpPr>
          <p:sp>
            <p:nvSpPr>
              <p:cNvPr id="156" name="TextBox 155"/>
              <p:cNvSpPr txBox="1"/>
              <p:nvPr/>
            </p:nvSpPr>
            <p:spPr>
              <a:xfrm>
                <a:off x="3747123" y="2349968"/>
                <a:ext cx="2154073" cy="307777"/>
              </a:xfrm>
              <a:prstGeom prst="rect">
                <a:avLst/>
              </a:prstGeom>
              <a:noFill/>
            </p:spPr>
            <p:txBody>
              <a:bodyPr wrap="square" rtlCol="0">
                <a:spAutoFit/>
              </a:bodyPr>
              <a:lstStyle/>
              <a:p>
                <a:pPr algn="r"/>
                <a:r>
                  <a:rPr lang="en-US" sz="1400" dirty="0" smtClean="0"/>
                  <a:t>SDR Deposit of the Week</a:t>
                </a:r>
                <a:endParaRPr lang="en-US" sz="1400" dirty="0"/>
              </a:p>
            </p:txBody>
          </p:sp>
          <p:cxnSp>
            <p:nvCxnSpPr>
              <p:cNvPr id="157" name="Straight Connector 156"/>
              <p:cNvCxnSpPr/>
              <p:nvPr/>
            </p:nvCxnSpPr>
            <p:spPr>
              <a:xfrm rot="5400000">
                <a:off x="6040482" y="2361975"/>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58" name="Group 157"/>
            <p:cNvGrpSpPr/>
            <p:nvPr/>
          </p:nvGrpSpPr>
          <p:grpSpPr>
            <a:xfrm>
              <a:off x="1583997" y="4673852"/>
              <a:ext cx="2477304" cy="307777"/>
              <a:chOff x="3747123" y="2349968"/>
              <a:chExt cx="2477304" cy="307777"/>
            </a:xfrm>
          </p:grpSpPr>
          <p:sp>
            <p:nvSpPr>
              <p:cNvPr id="159" name="TextBox 158"/>
              <p:cNvSpPr txBox="1"/>
              <p:nvPr/>
            </p:nvSpPr>
            <p:spPr>
              <a:xfrm>
                <a:off x="3747123" y="2349968"/>
                <a:ext cx="2154073" cy="307777"/>
              </a:xfrm>
              <a:prstGeom prst="rect">
                <a:avLst/>
              </a:prstGeom>
              <a:noFill/>
            </p:spPr>
            <p:txBody>
              <a:bodyPr wrap="square" rtlCol="0">
                <a:spAutoFit/>
              </a:bodyPr>
              <a:lstStyle/>
              <a:p>
                <a:pPr algn="r"/>
                <a:r>
                  <a:rPr lang="en-US" sz="1400" dirty="0" smtClean="0"/>
                  <a:t>SDR Deposit of the Week</a:t>
                </a:r>
                <a:endParaRPr lang="en-US" sz="1400" dirty="0"/>
              </a:p>
            </p:txBody>
          </p:sp>
          <p:cxnSp>
            <p:nvCxnSpPr>
              <p:cNvPr id="160" name="Straight Connector 159"/>
              <p:cNvCxnSpPr/>
              <p:nvPr/>
            </p:nvCxnSpPr>
            <p:spPr>
              <a:xfrm rot="5400000">
                <a:off x="6040482" y="2361975"/>
                <a:ext cx="0" cy="367890"/>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1583997" y="5107530"/>
              <a:ext cx="2477305" cy="334806"/>
              <a:chOff x="3747123" y="2322939"/>
              <a:chExt cx="2477305" cy="334806"/>
            </a:xfrm>
          </p:grpSpPr>
          <p:sp>
            <p:nvSpPr>
              <p:cNvPr id="162" name="TextBox 161"/>
              <p:cNvSpPr txBox="1"/>
              <p:nvPr/>
            </p:nvSpPr>
            <p:spPr>
              <a:xfrm>
                <a:off x="3747123" y="2349968"/>
                <a:ext cx="2154073" cy="307777"/>
              </a:xfrm>
              <a:prstGeom prst="rect">
                <a:avLst/>
              </a:prstGeom>
              <a:noFill/>
            </p:spPr>
            <p:txBody>
              <a:bodyPr wrap="square" rtlCol="0">
                <a:spAutoFit/>
              </a:bodyPr>
              <a:lstStyle/>
              <a:p>
                <a:pPr algn="r"/>
                <a:r>
                  <a:rPr lang="en-US" sz="1400" dirty="0" smtClean="0"/>
                  <a:t>SDR Deposit of the Week</a:t>
                </a:r>
                <a:endParaRPr lang="en-US" sz="1400" dirty="0"/>
              </a:p>
            </p:txBody>
          </p:sp>
          <p:cxnSp>
            <p:nvCxnSpPr>
              <p:cNvPr id="163" name="Straight Connector 162"/>
              <p:cNvCxnSpPr/>
              <p:nvPr/>
            </p:nvCxnSpPr>
            <p:spPr>
              <a:xfrm flipH="1">
                <a:off x="5856537" y="2322939"/>
                <a:ext cx="367891" cy="222981"/>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65" name="Group 164"/>
            <p:cNvGrpSpPr/>
            <p:nvPr/>
          </p:nvGrpSpPr>
          <p:grpSpPr>
            <a:xfrm>
              <a:off x="1583997" y="6052029"/>
              <a:ext cx="2477304" cy="307777"/>
              <a:chOff x="3747123" y="2284416"/>
              <a:chExt cx="2477304" cy="307777"/>
            </a:xfrm>
          </p:grpSpPr>
          <p:sp>
            <p:nvSpPr>
              <p:cNvPr id="166" name="TextBox 165"/>
              <p:cNvSpPr txBox="1"/>
              <p:nvPr/>
            </p:nvSpPr>
            <p:spPr>
              <a:xfrm>
                <a:off x="3747123" y="2284416"/>
                <a:ext cx="2154073" cy="307777"/>
              </a:xfrm>
              <a:prstGeom prst="rect">
                <a:avLst/>
              </a:prstGeom>
              <a:noFill/>
            </p:spPr>
            <p:txBody>
              <a:bodyPr wrap="square" rtlCol="0">
                <a:spAutoFit/>
              </a:bodyPr>
              <a:lstStyle/>
              <a:p>
                <a:pPr algn="r"/>
                <a:r>
                  <a:rPr lang="en-US" sz="1400" dirty="0" smtClean="0"/>
                  <a:t>SDR Deposit of the Week</a:t>
                </a:r>
                <a:endParaRPr lang="en-US" sz="1400" dirty="0"/>
              </a:p>
            </p:txBody>
          </p:sp>
          <p:cxnSp>
            <p:nvCxnSpPr>
              <p:cNvPr id="167" name="Straight Connector 166"/>
              <p:cNvCxnSpPr>
                <a:endCxn id="166" idx="3"/>
              </p:cNvCxnSpPr>
              <p:nvPr/>
            </p:nvCxnSpPr>
            <p:spPr>
              <a:xfrm flipH="1" flipV="1">
                <a:off x="5901196" y="2438305"/>
                <a:ext cx="323231" cy="32775"/>
              </a:xfrm>
              <a:prstGeom prst="line">
                <a:avLst/>
              </a:prstGeom>
              <a:ln/>
              <a:effectLst/>
            </p:spPr>
            <p:style>
              <a:lnRef idx="2">
                <a:schemeClr val="dk1"/>
              </a:lnRef>
              <a:fillRef idx="0">
                <a:schemeClr val="dk1"/>
              </a:fillRef>
              <a:effectRef idx="1">
                <a:schemeClr val="dk1"/>
              </a:effectRef>
              <a:fontRef idx="minor">
                <a:schemeClr val="tx1"/>
              </a:fontRef>
            </p:style>
          </p:cxnSp>
        </p:grpSp>
        <p:grpSp>
          <p:nvGrpSpPr>
            <p:cNvPr id="168" name="Group 167"/>
            <p:cNvGrpSpPr/>
            <p:nvPr/>
          </p:nvGrpSpPr>
          <p:grpSpPr>
            <a:xfrm>
              <a:off x="1583997" y="6428691"/>
              <a:ext cx="2477304" cy="307777"/>
              <a:chOff x="3747123" y="2448296"/>
              <a:chExt cx="2477304" cy="307777"/>
            </a:xfrm>
          </p:grpSpPr>
          <p:sp>
            <p:nvSpPr>
              <p:cNvPr id="169" name="TextBox 168"/>
              <p:cNvSpPr txBox="1"/>
              <p:nvPr/>
            </p:nvSpPr>
            <p:spPr>
              <a:xfrm>
                <a:off x="3747123" y="2448296"/>
                <a:ext cx="2154073" cy="307777"/>
              </a:xfrm>
              <a:prstGeom prst="rect">
                <a:avLst/>
              </a:prstGeom>
              <a:noFill/>
            </p:spPr>
            <p:txBody>
              <a:bodyPr wrap="square" rtlCol="0">
                <a:spAutoFit/>
              </a:bodyPr>
              <a:lstStyle/>
              <a:p>
                <a:pPr algn="r"/>
                <a:r>
                  <a:rPr lang="en-US" sz="1400" dirty="0" smtClean="0"/>
                  <a:t>SDR Deposit of the Week</a:t>
                </a:r>
                <a:endParaRPr lang="en-US" sz="1400" dirty="0"/>
              </a:p>
            </p:txBody>
          </p:sp>
          <p:cxnSp>
            <p:nvCxnSpPr>
              <p:cNvPr id="170" name="Straight Connector 169"/>
              <p:cNvCxnSpPr>
                <a:endCxn id="169" idx="3"/>
              </p:cNvCxnSpPr>
              <p:nvPr/>
            </p:nvCxnSpPr>
            <p:spPr>
              <a:xfrm flipH="1">
                <a:off x="5901196" y="2513144"/>
                <a:ext cx="323231" cy="89041"/>
              </a:xfrm>
              <a:prstGeom prst="line">
                <a:avLst/>
              </a:prstGeom>
              <a:ln/>
              <a:effectLst/>
            </p:spPr>
            <p:style>
              <a:lnRef idx="2">
                <a:schemeClr val="dk1"/>
              </a:lnRef>
              <a:fillRef idx="0">
                <a:schemeClr val="dk1"/>
              </a:fillRef>
              <a:effectRef idx="1">
                <a:schemeClr val="dk1"/>
              </a:effectRef>
              <a:fontRef idx="minor">
                <a:schemeClr val="tx1"/>
              </a:fontRef>
            </p:style>
          </p:cxnSp>
        </p:grpSp>
      </p:grpSp>
      <p:sp>
        <p:nvSpPr>
          <p:cNvPr id="182" name="Rounded Rectangle 181"/>
          <p:cNvSpPr/>
          <p:nvPr/>
        </p:nvSpPr>
        <p:spPr>
          <a:xfrm>
            <a:off x="479578" y="1779173"/>
            <a:ext cx="1548066" cy="1475678"/>
          </a:xfrm>
          <a:prstGeom prst="roundRect">
            <a:avLst/>
          </a:prstGeom>
          <a:gradFill>
            <a:gsLst>
              <a:gs pos="0">
                <a:schemeClr val="accent1">
                  <a:tint val="100000"/>
                  <a:shade val="100000"/>
                  <a:satMod val="130000"/>
                </a:schemeClr>
              </a:gs>
              <a:gs pos="100000">
                <a:schemeClr val="accent1">
                  <a:tint val="50000"/>
                  <a:shade val="100000"/>
                  <a:satMod val="350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constantly talking with different individuals and groups about data</a:t>
            </a:r>
            <a:endParaRPr lang="en-US" sz="1400" dirty="0"/>
          </a:p>
        </p:txBody>
      </p:sp>
    </p:spTree>
    <p:extLst>
      <p:ext uri="{BB962C8B-B14F-4D97-AF65-F5344CB8AC3E}">
        <p14:creationId xmlns:p14="http://schemas.microsoft.com/office/powerpoint/2010/main" val="1960102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1000"/>
                                  </p:stCondLst>
                                  <p:childTnLst>
                                    <p:set>
                                      <p:cBhvr>
                                        <p:cTn id="41" dur="1" fill="hold">
                                          <p:stCondLst>
                                            <p:cond delay="0"/>
                                          </p:stCondLst>
                                        </p:cTn>
                                        <p:tgtEl>
                                          <p:spTgt spid="17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8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9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8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3"/>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9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1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1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42124"/>
                </a:solidFill>
              </a:rPr>
              <a:t>Lessons Learned</a:t>
            </a:r>
            <a:endParaRPr lang="en-US" dirty="0">
              <a:solidFill>
                <a:srgbClr val="A42124"/>
              </a:solidFill>
            </a:endParaRPr>
          </a:p>
        </p:txBody>
      </p:sp>
      <p:sp>
        <p:nvSpPr>
          <p:cNvPr id="3" name="Content Placeholder 2"/>
          <p:cNvSpPr>
            <a:spLocks noGrp="1"/>
          </p:cNvSpPr>
          <p:nvPr>
            <p:ph idx="1"/>
          </p:nvPr>
        </p:nvSpPr>
        <p:spPr/>
        <p:txBody>
          <a:bodyPr/>
          <a:lstStyle/>
          <a:p>
            <a:r>
              <a:rPr lang="en-US" dirty="0" smtClean="0"/>
              <a:t>It’s hard to get the word out</a:t>
            </a:r>
          </a:p>
          <a:p>
            <a:pPr lvl="1" indent="-342900">
              <a:buFont typeface="Wingdings" charset="2"/>
              <a:buChar char="Ø"/>
            </a:pPr>
            <a:r>
              <a:rPr lang="en-US" sz="2000" dirty="0">
                <a:solidFill>
                  <a:schemeClr val="accent1"/>
                </a:solidFill>
              </a:rPr>
              <a:t>A</a:t>
            </a:r>
            <a:r>
              <a:rPr lang="en-US" sz="2000" dirty="0" smtClean="0">
                <a:solidFill>
                  <a:schemeClr val="accent1"/>
                </a:solidFill>
              </a:rPr>
              <a:t> week ago, David Goldhaber-Gordon</a:t>
            </a:r>
          </a:p>
          <a:p>
            <a:r>
              <a:rPr lang="en-US" dirty="0" smtClean="0"/>
              <a:t>One-on-one conversations work well</a:t>
            </a:r>
          </a:p>
          <a:p>
            <a:pPr lvl="1">
              <a:buFont typeface="Wingdings" charset="2"/>
              <a:buChar char="Ø"/>
            </a:pPr>
            <a:r>
              <a:rPr lang="en-US" sz="2000" dirty="0" smtClean="0">
                <a:solidFill>
                  <a:srgbClr val="A42124"/>
                </a:solidFill>
              </a:rPr>
              <a:t>They tend to pass things on: David Donoho, Greg Deierlein</a:t>
            </a:r>
          </a:p>
          <a:p>
            <a:r>
              <a:rPr lang="en-US" dirty="0" smtClean="0"/>
              <a:t>“Just in time” is important</a:t>
            </a:r>
          </a:p>
          <a:p>
            <a:pPr lvl="1">
              <a:buFont typeface="Wingdings" charset="2"/>
              <a:buChar char="Ø"/>
            </a:pPr>
            <a:r>
              <a:rPr lang="en-US" sz="2000" dirty="0" smtClean="0">
                <a:solidFill>
                  <a:srgbClr val="A42124"/>
                </a:solidFill>
              </a:rPr>
              <a:t>Hatef’s &amp; Sridharan’s Google search</a:t>
            </a:r>
          </a:p>
          <a:p>
            <a:pPr lvl="1">
              <a:buFont typeface="Wingdings" charset="2"/>
              <a:buChar char="Ø"/>
            </a:pPr>
            <a:r>
              <a:rPr lang="en-US" sz="2000" dirty="0" smtClean="0">
                <a:solidFill>
                  <a:srgbClr val="A42124"/>
                </a:solidFill>
              </a:rPr>
              <a:t>Deborah Gordon’s DMP</a:t>
            </a:r>
          </a:p>
          <a:p>
            <a:r>
              <a:rPr lang="en-US" dirty="0" smtClean="0"/>
              <a:t>Many avenues produce noticeable results</a:t>
            </a:r>
          </a:p>
          <a:p>
            <a:pPr lvl="1">
              <a:buFont typeface="Wingdings" charset="2"/>
              <a:buChar char="Ø"/>
            </a:pPr>
            <a:r>
              <a:rPr lang="en-US" sz="2000" dirty="0" smtClean="0">
                <a:solidFill>
                  <a:srgbClr val="A42124"/>
                </a:solidFill>
              </a:rPr>
              <a:t>The best avenue is you!</a:t>
            </a:r>
          </a:p>
        </p:txBody>
      </p:sp>
      <p:pic>
        <p:nvPicPr>
          <p:cNvPr id="4" name="Picture 3" descr="BU005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605" y="3534833"/>
            <a:ext cx="1320874" cy="1228000"/>
          </a:xfrm>
          <a:prstGeom prst="rect">
            <a:avLst/>
          </a:prstGeom>
        </p:spPr>
      </p:pic>
      <p:pic>
        <p:nvPicPr>
          <p:cNvPr id="5" name="Picture 4"/>
          <p:cNvPicPr>
            <a:picLocks noChangeAspect="1"/>
          </p:cNvPicPr>
          <p:nvPr/>
        </p:nvPicPr>
        <p:blipFill>
          <a:blip r:embed="rId3"/>
          <a:stretch>
            <a:fillRect/>
          </a:stretch>
        </p:blipFill>
        <p:spPr>
          <a:xfrm>
            <a:off x="5958042" y="1417638"/>
            <a:ext cx="391958" cy="1102650"/>
          </a:xfrm>
          <a:prstGeom prst="rect">
            <a:avLst/>
          </a:prstGeom>
        </p:spPr>
      </p:pic>
      <p:pic>
        <p:nvPicPr>
          <p:cNvPr id="6" name="Picture 5"/>
          <p:cNvPicPr>
            <a:picLocks noChangeAspect="1"/>
          </p:cNvPicPr>
          <p:nvPr/>
        </p:nvPicPr>
        <p:blipFill>
          <a:blip r:embed="rId4"/>
          <a:stretch>
            <a:fillRect/>
          </a:stretch>
        </p:blipFill>
        <p:spPr>
          <a:xfrm flipH="1">
            <a:off x="7459058" y="4331380"/>
            <a:ext cx="1428825" cy="1794783"/>
          </a:xfrm>
          <a:prstGeom prst="rect">
            <a:avLst/>
          </a:prstGeom>
        </p:spPr>
      </p:pic>
      <p:grpSp>
        <p:nvGrpSpPr>
          <p:cNvPr id="10" name="Group 9"/>
          <p:cNvGrpSpPr/>
          <p:nvPr/>
        </p:nvGrpSpPr>
        <p:grpSpPr>
          <a:xfrm>
            <a:off x="7459058" y="2520288"/>
            <a:ext cx="1589578" cy="1277127"/>
            <a:chOff x="7459058" y="2520288"/>
            <a:chExt cx="1589578" cy="1277127"/>
          </a:xfrm>
        </p:grpSpPr>
        <p:pic>
          <p:nvPicPr>
            <p:cNvPr id="8" name="Picture 7" descr="3784049371_e940fb8792_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058" y="2520288"/>
              <a:ext cx="1494331" cy="1120748"/>
            </a:xfrm>
            <a:prstGeom prst="rect">
              <a:avLst/>
            </a:prstGeom>
          </p:spPr>
        </p:pic>
        <p:sp>
          <p:nvSpPr>
            <p:cNvPr id="9" name="TextBox 8"/>
            <p:cNvSpPr txBox="1"/>
            <p:nvPr/>
          </p:nvSpPr>
          <p:spPr>
            <a:xfrm>
              <a:off x="7799576" y="3566583"/>
              <a:ext cx="1249060" cy="230832"/>
            </a:xfrm>
            <a:prstGeom prst="rect">
              <a:avLst/>
            </a:prstGeom>
            <a:noFill/>
          </p:spPr>
          <p:txBody>
            <a:bodyPr wrap="none" rtlCol="0">
              <a:spAutoFit/>
            </a:bodyPr>
            <a:lstStyle/>
            <a:p>
              <a:pPr algn="r"/>
              <a:r>
                <a:rPr lang="en-US" sz="900" dirty="0" smtClean="0">
                  <a:solidFill>
                    <a:schemeClr val="tx2"/>
                  </a:solidFill>
                </a:rPr>
                <a:t>Photo by MyDigitalSLR</a:t>
              </a:r>
              <a:endParaRPr lang="en-US" sz="900" dirty="0">
                <a:solidFill>
                  <a:schemeClr val="tx2"/>
                </a:solidFill>
              </a:endParaRPr>
            </a:p>
          </p:txBody>
        </p:sp>
      </p:grpSp>
    </p:spTree>
    <p:extLst>
      <p:ext uri="{BB962C8B-B14F-4D97-AF65-F5344CB8AC3E}">
        <p14:creationId xmlns:p14="http://schemas.microsoft.com/office/powerpoint/2010/main" val="1151213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Future Evangelism</a:t>
            </a:r>
            <a:endParaRPr lang="en-US" dirty="0">
              <a:solidFill>
                <a:schemeClr val="accent1"/>
              </a:solidFill>
            </a:endParaRPr>
          </a:p>
        </p:txBody>
      </p:sp>
      <p:sp>
        <p:nvSpPr>
          <p:cNvPr id="3" name="Content Placeholder 2"/>
          <p:cNvSpPr>
            <a:spLocks noGrp="1"/>
          </p:cNvSpPr>
          <p:nvPr>
            <p:ph idx="1"/>
          </p:nvPr>
        </p:nvSpPr>
        <p:spPr/>
        <p:txBody>
          <a:bodyPr>
            <a:normAutofit fontScale="55000" lnSpcReduction="20000"/>
          </a:bodyPr>
          <a:lstStyle/>
          <a:p>
            <a:r>
              <a:rPr lang="en-US" dirty="0" smtClean="0"/>
              <a:t>Newsletter &amp; Deposit of the Week will continue</a:t>
            </a:r>
          </a:p>
          <a:p>
            <a:r>
              <a:rPr lang="en-US" dirty="0" smtClean="0"/>
              <a:t>Talking to anyone, anywhere, anytime</a:t>
            </a:r>
          </a:p>
          <a:p>
            <a:pPr lvl="1"/>
            <a:r>
              <a:rPr lang="en-US" dirty="0"/>
              <a:t>S</a:t>
            </a:r>
            <a:r>
              <a:rPr lang="en-US" dirty="0" smtClean="0"/>
              <a:t>elf-deposit concierge (Sep)</a:t>
            </a:r>
          </a:p>
          <a:p>
            <a:pPr lvl="1"/>
            <a:r>
              <a:rPr lang="en-US" dirty="0" smtClean="0"/>
              <a:t>DIG workshops on data management (Oct/Nov)</a:t>
            </a:r>
          </a:p>
          <a:p>
            <a:pPr lvl="1"/>
            <a:r>
              <a:rPr lang="en-US" dirty="0"/>
              <a:t>W</a:t>
            </a:r>
            <a:r>
              <a:rPr lang="en-US" dirty="0" smtClean="0"/>
              <a:t>orkshops on best practices for your data (Oct)</a:t>
            </a:r>
          </a:p>
          <a:p>
            <a:pPr lvl="1"/>
            <a:r>
              <a:rPr lang="en-US" dirty="0"/>
              <a:t>P</a:t>
            </a:r>
            <a:r>
              <a:rPr lang="en-US" dirty="0" smtClean="0"/>
              <a:t>ossibly a workshop on metadata tools for biology (Nov?)</a:t>
            </a:r>
          </a:p>
          <a:p>
            <a:pPr lvl="1"/>
            <a:r>
              <a:rPr lang="en-US" dirty="0" smtClean="0"/>
              <a:t>ReNUWIt last Wednesday, VPOL next Wednesday</a:t>
            </a:r>
          </a:p>
          <a:p>
            <a:r>
              <a:rPr lang="en-US" dirty="0" smtClean="0"/>
              <a:t>Practical information </a:t>
            </a:r>
            <a:r>
              <a:rPr lang="en-US" sz="2000" dirty="0" smtClean="0">
                <a:solidFill>
                  <a:schemeClr val="tx2"/>
                </a:solidFill>
              </a:rPr>
              <a:t>(FAQ, backup &amp; storage)</a:t>
            </a:r>
          </a:p>
          <a:p>
            <a:pPr lvl="1"/>
            <a:r>
              <a:rPr lang="en-US" dirty="0" smtClean="0"/>
              <a:t>Metadata tools</a:t>
            </a:r>
          </a:p>
          <a:p>
            <a:pPr lvl="1"/>
            <a:r>
              <a:rPr lang="en-US" dirty="0" smtClean="0"/>
              <a:t>SDR “quick guide”</a:t>
            </a:r>
          </a:p>
          <a:p>
            <a:pPr lvl="1"/>
            <a:r>
              <a:rPr lang="en-US" dirty="0" smtClean="0"/>
              <a:t>Best practices</a:t>
            </a:r>
            <a:endParaRPr lang="en-US" dirty="0" smtClean="0"/>
          </a:p>
          <a:p>
            <a:pPr lvl="1"/>
            <a:r>
              <a:rPr lang="en-US" dirty="0" smtClean="0">
                <a:solidFill>
                  <a:srgbClr val="A42124"/>
                </a:solidFill>
              </a:rPr>
              <a:t>Software Carpentry boot camp (early winter)</a:t>
            </a:r>
          </a:p>
          <a:p>
            <a:r>
              <a:rPr lang="en-US" dirty="0" smtClean="0"/>
              <a:t>“Just in time” projects</a:t>
            </a:r>
          </a:p>
          <a:p>
            <a:pPr lvl="1"/>
            <a:r>
              <a:rPr lang="en-US" dirty="0" smtClean="0"/>
              <a:t>Timed Stanford Report ads for DMPTool (Aug/Sep)</a:t>
            </a:r>
          </a:p>
          <a:p>
            <a:pPr lvl="1"/>
            <a:r>
              <a:rPr lang="en-US" dirty="0" smtClean="0">
                <a:solidFill>
                  <a:schemeClr val="accent1"/>
                </a:solidFill>
              </a:rPr>
              <a:t>PNAS authors project (fall)</a:t>
            </a:r>
          </a:p>
          <a:p>
            <a:r>
              <a:rPr lang="en-US" dirty="0" smtClean="0">
                <a:solidFill>
                  <a:srgbClr val="A42124"/>
                </a:solidFill>
              </a:rPr>
              <a:t>Projects software testing</a:t>
            </a:r>
          </a:p>
          <a:p>
            <a:pPr lvl="1"/>
            <a:r>
              <a:rPr lang="en-US" dirty="0"/>
              <a:t>A</a:t>
            </a:r>
            <a:r>
              <a:rPr lang="en-US" dirty="0" smtClean="0"/>
              <a:t> simple approach to improving your ability to sort through your data and find things</a:t>
            </a:r>
          </a:p>
          <a:p>
            <a:pPr marL="457200" lvl="1" indent="0">
              <a:buNone/>
            </a:pPr>
            <a:endParaRPr lang="en-US" dirty="0" smtClean="0"/>
          </a:p>
        </p:txBody>
      </p:sp>
    </p:spTree>
    <p:extLst>
      <p:ext uri="{BB962C8B-B14F-4D97-AF65-F5344CB8AC3E}">
        <p14:creationId xmlns:p14="http://schemas.microsoft.com/office/powerpoint/2010/main" val="9291978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2">
      <a:dk1>
        <a:srgbClr val="333333"/>
      </a:dk1>
      <a:lt1>
        <a:sysClr val="window" lastClr="FFFFFF"/>
      </a:lt1>
      <a:dk2>
        <a:srgbClr val="666666"/>
      </a:dk2>
      <a:lt2>
        <a:srgbClr val="EEECE1"/>
      </a:lt2>
      <a:accent1>
        <a:srgbClr val="A4212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4184</TotalTime>
  <Words>1219</Words>
  <Application>Microsoft Macintosh PowerPoint</Application>
  <PresentationFormat>On-screen Show (4:3)</PresentationFormat>
  <Paragraphs>170</Paragraphs>
  <Slides>14</Slides>
  <Notes>5</Notes>
  <HiddenSlides>3</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Data Services</vt:lpstr>
      <vt:lpstr>Forum on the Future of Scientific Publishing A brief, brief, brief history</vt:lpstr>
      <vt:lpstr>Forum on the Future of Scientific Publishing In a Nutshell</vt:lpstr>
      <vt:lpstr>Forum on the Future of Scientific Publishing Takeaways</vt:lpstr>
      <vt:lpstr>Forum – Future Focus</vt:lpstr>
      <vt:lpstr>Data Services: A Recent History</vt:lpstr>
      <vt:lpstr>The Data Evangelist</vt:lpstr>
      <vt:lpstr>Lessons Learned</vt:lpstr>
      <vt:lpstr>Future Evangelism</vt:lpstr>
      <vt:lpstr>Approaches to Data</vt:lpstr>
      <vt:lpstr>Deposit Party</vt:lpstr>
      <vt:lpstr>How People Find the SDR</vt:lpstr>
      <vt:lpstr>Marguerite [Data] Minute or things to listen for on the bus</vt:lpstr>
      <vt:lpstr>Marguerite [Data] Minute or things to listen for on the bus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Hodge</dc:creator>
  <cp:lastModifiedBy>Amy Hodge</cp:lastModifiedBy>
  <cp:revision>64</cp:revision>
  <cp:lastPrinted>2013-08-07T00:19:18Z</cp:lastPrinted>
  <dcterms:created xsi:type="dcterms:W3CDTF">2013-08-06T17:54:48Z</dcterms:created>
  <dcterms:modified xsi:type="dcterms:W3CDTF">2013-08-09T15:39:18Z</dcterms:modified>
</cp:coreProperties>
</file>